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theme/themeOverride3.xml" ContentType="application/vnd.openxmlformats-officedocument.themeOverride+xml"/>
  <Override PartName="/ppt/notesSlides/notesSlide4.xml" ContentType="application/vnd.openxmlformats-officedocument.presentationml.notesSlide+xml"/>
  <Override PartName="/ppt/theme/themeOverride4.xml" ContentType="application/vnd.openxmlformats-officedocument.themeOverride+xml"/>
  <Override PartName="/ppt/theme/themeOverride5.xml" ContentType="application/vnd.openxmlformats-officedocument.themeOverride+xml"/>
  <Override PartName="/ppt/notesSlides/notesSlide5.xml" ContentType="application/vnd.openxmlformats-officedocument.presentationml.notesSlide+xml"/>
  <Override PartName="/ppt/theme/themeOverride6.xml" ContentType="application/vnd.openxmlformats-officedocument.themeOverride+xml"/>
  <Override PartName="/ppt/notesSlides/notesSlide6.xml" ContentType="application/vnd.openxmlformats-officedocument.presentationml.notesSlide+xml"/>
  <Override PartName="/ppt/theme/themeOverride7.xml" ContentType="application/vnd.openxmlformats-officedocument.themeOverride+xml"/>
  <Override PartName="/ppt/notesSlides/notesSlide7.xml" ContentType="application/vnd.openxmlformats-officedocument.presentationml.notesSlide+xml"/>
  <Override PartName="/ppt/theme/themeOverride8.xml" ContentType="application/vnd.openxmlformats-officedocument.themeOverride+xml"/>
  <Override PartName="/ppt/notesSlides/notesSlide8.xml" ContentType="application/vnd.openxmlformats-officedocument.presentationml.notesSlide+xml"/>
  <Override PartName="/ppt/theme/themeOverride9.xml" ContentType="application/vnd.openxmlformats-officedocument.themeOverride+xml"/>
  <Override PartName="/ppt/notesSlides/notesSlide9.xml" ContentType="application/vnd.openxmlformats-officedocument.presentationml.notesSlide+xml"/>
  <Override PartName="/ppt/theme/themeOverride10.xml" ContentType="application/vnd.openxmlformats-officedocument.themeOverride+xml"/>
  <Override PartName="/ppt/notesSlides/notesSlide10.xml" ContentType="application/vnd.openxmlformats-officedocument.presentationml.notesSlide+xml"/>
  <Override PartName="/ppt/theme/themeOverride11.xml" ContentType="application/vnd.openxmlformats-officedocument.themeOverride+xml"/>
  <Override PartName="/ppt/notesSlides/notesSlide11.xml" ContentType="application/vnd.openxmlformats-officedocument.presentationml.notesSlide+xml"/>
  <Override PartName="/ppt/theme/themeOverride12.xml" ContentType="application/vnd.openxmlformats-officedocument.themeOverride+xml"/>
  <Override PartName="/ppt/notesSlides/notesSlide12.xml" ContentType="application/vnd.openxmlformats-officedocument.presentationml.notesSlide+xml"/>
  <Override PartName="/ppt/theme/themeOverride13.xml" ContentType="application/vnd.openxmlformats-officedocument.themeOverride+xml"/>
  <Override PartName="/ppt/notesSlides/notesSlide13.xml" ContentType="application/vnd.openxmlformats-officedocument.presentationml.notesSlide+xml"/>
  <Override PartName="/ppt/theme/themeOverride14.xml" ContentType="application/vnd.openxmlformats-officedocument.themeOverride+xml"/>
  <Override PartName="/ppt/notesSlides/notesSlide14.xml" ContentType="application/vnd.openxmlformats-officedocument.presentationml.notesSlide+xml"/>
  <Override PartName="/ppt/theme/themeOverride15.xml" ContentType="application/vnd.openxmlformats-officedocument.themeOverr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92" r:id="rId1"/>
    <p:sldMasterId id="2147483693" r:id="rId2"/>
  </p:sldMasterIdLst>
  <p:notesMasterIdLst>
    <p:notesMasterId r:id="rId19"/>
  </p:notesMasterIdLst>
  <p:sldIdLst>
    <p:sldId id="257" r:id="rId3"/>
    <p:sldId id="258" r:id="rId4"/>
    <p:sldId id="259" r:id="rId5"/>
    <p:sldId id="275" r:id="rId6"/>
    <p:sldId id="263" r:id="rId7"/>
    <p:sldId id="261" r:id="rId8"/>
    <p:sldId id="262" r:id="rId9"/>
    <p:sldId id="264" r:id="rId10"/>
    <p:sldId id="265" r:id="rId11"/>
    <p:sldId id="266" r:id="rId12"/>
    <p:sldId id="268" r:id="rId13"/>
    <p:sldId id="273" r:id="rId14"/>
    <p:sldId id="269" r:id="rId15"/>
    <p:sldId id="274" r:id="rId16"/>
    <p:sldId id="270" r:id="rId17"/>
    <p:sldId id="271" r:id="rId18"/>
  </p:sldIdLst>
  <p:sldSz cx="9144000" cy="5143500" type="screen16x9"/>
  <p:notesSz cx="6858000" cy="9144000"/>
  <p:embeddedFontLst>
    <p:embeddedFont>
      <p:font typeface="Roboto" panose="020B0604020202020204" charset="0"/>
      <p:regular r:id="rId20"/>
      <p:bold r:id="rId21"/>
      <p:italic r:id="rId22"/>
      <p:boldItalic r:id="rId23"/>
    </p:embeddedFont>
    <p:embeddedFont>
      <p:font typeface="Dosis" panose="020B0604020202020204" charset="0"/>
      <p:regular r:id="rId24"/>
      <p:bold r:id="rId25"/>
    </p:embeddedFont>
    <p:embeddedFont>
      <p:font typeface="Roboto Thin" panose="020B0604020202020204" charset="0"/>
      <p:regular r:id="rId26"/>
      <p:bold r:id="rId27"/>
      <p:italic r:id="rId28"/>
      <p:boldItalic r:id="rId29"/>
    </p:embeddedFont>
    <p:embeddedFont>
      <p:font typeface="Roboto Black" panose="020B0604020202020204" charset="0"/>
      <p:bold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28B589-4659-4227-9C68-565DD4A46BFE}">
  <a:tblStyle styleId="{8628B589-4659-4227-9C68-565DD4A46BF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7" d="100"/>
          <a:sy n="147" d="100"/>
        </p:scale>
        <p:origin x="56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7.fntdata"/><Relationship Id="rId3" Type="http://schemas.openxmlformats.org/officeDocument/2006/relationships/slide" Target="slides/slide1.xml"/><Relationship Id="rId21" Type="http://schemas.openxmlformats.org/officeDocument/2006/relationships/font" Target="fonts/font2.fntdata"/><Relationship Id="rId34"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6.fntdata"/><Relationship Id="rId33"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font" Target="fonts/font1.fntdata"/><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5.fntdata"/><Relationship Id="rId32"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4.fntdata"/><Relationship Id="rId28" Type="http://schemas.openxmlformats.org/officeDocument/2006/relationships/font" Target="fonts/font9.fntdata"/><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2.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tableStyles" Target="tableStyles.xml"/></Relationships>
</file>

<file path=ppt/media/image1.png>
</file>

<file path=ppt/media/image10.PNG>
</file>

<file path=ppt/media/image11.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374599171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Shape 29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96" name="Shape 29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341712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0470183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27516926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944860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9331769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0236675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520200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Shape 3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2" name="Shape 30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8633040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8024755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775951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2287511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Shape 3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8" name="Shape 32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6456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570388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Shape 30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8" name="Shape 30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7369554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Shape 3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20" name="Shape 32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4683218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pn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Shape 45"/>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rgbClr val="295269"/>
        </a:solidFill>
        <a:effectLst/>
      </p:bgPr>
    </p:bg>
    <p:spTree>
      <p:nvGrpSpPr>
        <p:cNvPr id="1" name="Shape 53"/>
        <p:cNvGrpSpPr/>
        <p:nvPr/>
      </p:nvGrpSpPr>
      <p:grpSpPr>
        <a:xfrm>
          <a:off x="0" y="0"/>
          <a:ext cx="0" cy="0"/>
          <a:chOff x="0" y="0"/>
          <a:chExt cx="0" cy="0"/>
        </a:xfrm>
      </p:grpSpPr>
      <p:sp>
        <p:nvSpPr>
          <p:cNvPr id="54" name="Shape 54"/>
          <p:cNvSpPr/>
          <p:nvPr/>
        </p:nvSpPr>
        <p:spPr>
          <a:xfrm>
            <a:off x="469021" y="19831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i="0" u="none" strike="noStrike" cap="none">
                <a:solidFill>
                  <a:schemeClr val="lt1"/>
                </a:solidFill>
                <a:latin typeface="Dosis"/>
                <a:ea typeface="Dosis"/>
                <a:cs typeface="Dosis"/>
                <a:sym typeface="Dosis"/>
              </a:rPr>
              <a:t>TITLE GOES HERE</a:t>
            </a:r>
            <a:endParaRPr sz="1000">
              <a:solidFill>
                <a:schemeClr val="lt1"/>
              </a:solidFill>
              <a:latin typeface="Dosis"/>
              <a:ea typeface="Dosis"/>
              <a:cs typeface="Dosis"/>
              <a:sym typeface="Dosis"/>
            </a:endParaRPr>
          </a:p>
        </p:txBody>
      </p:sp>
      <p:sp>
        <p:nvSpPr>
          <p:cNvPr id="55" name="Shape 55"/>
          <p:cNvSpPr/>
          <p:nvPr/>
        </p:nvSpPr>
        <p:spPr>
          <a:xfrm>
            <a:off x="469011" y="28146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
        <p:nvSpPr>
          <p:cNvPr id="56" name="Shape 56"/>
          <p:cNvSpPr/>
          <p:nvPr/>
        </p:nvSpPr>
        <p:spPr>
          <a:xfrm>
            <a:off x="469031" y="4578285"/>
            <a:ext cx="1792609" cy="19645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800" b="0" i="0" u="none" strike="noStrike" cap="none">
                <a:solidFill>
                  <a:srgbClr val="BCBEC0"/>
                </a:solidFill>
                <a:latin typeface="Dosis"/>
                <a:ea typeface="Dosis"/>
                <a:cs typeface="Dosis"/>
                <a:sym typeface="Dosis"/>
              </a:rPr>
              <a:t>New York  </a:t>
            </a:r>
            <a:r>
              <a:rPr lang="en" sz="800">
                <a:solidFill>
                  <a:srgbClr val="BCBEC0"/>
                </a:solidFill>
                <a:latin typeface="Dosis"/>
                <a:ea typeface="Dosis"/>
                <a:cs typeface="Dosis"/>
                <a:sym typeface="Dosis"/>
              </a:rPr>
              <a:t>-</a:t>
            </a:r>
            <a:r>
              <a:rPr lang="en" sz="800" b="0" i="0" u="none" strike="noStrike" cap="none">
                <a:solidFill>
                  <a:srgbClr val="BCBEC0"/>
                </a:solidFill>
                <a:latin typeface="Dosis"/>
                <a:ea typeface="Dosis"/>
                <a:cs typeface="Dosis"/>
                <a:sym typeface="Dosis"/>
              </a:rPr>
              <a:t>  10th February, 2014</a:t>
            </a:r>
            <a:endParaRPr sz="800">
              <a:solidFill>
                <a:srgbClr val="BCBEC0"/>
              </a:solidFill>
              <a:latin typeface="Dosis"/>
              <a:ea typeface="Dosis"/>
              <a:cs typeface="Dosis"/>
              <a:sym typeface="Dosis"/>
            </a:endParaRPr>
          </a:p>
        </p:txBody>
      </p:sp>
      <p:pic>
        <p:nvPicPr>
          <p:cNvPr id="57" name="Shape 57"/>
          <p:cNvPicPr preferRelativeResize="0"/>
          <p:nvPr/>
        </p:nvPicPr>
        <p:blipFill>
          <a:blip r:embed="rId2">
            <a:alphaModFix/>
          </a:blip>
          <a:stretch>
            <a:fillRect/>
          </a:stretch>
        </p:blipFill>
        <p:spPr>
          <a:xfrm>
            <a:off x="469028" y="620299"/>
            <a:ext cx="1362880" cy="286626"/>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Slide">
  <p:cSld name="CUSTOM_6">
    <p:bg>
      <p:bgPr>
        <a:solidFill>
          <a:srgbClr val="6AB1D3"/>
        </a:solidFill>
        <a:effectLst/>
      </p:bgPr>
    </p:bg>
    <p:spTree>
      <p:nvGrpSpPr>
        <p:cNvPr id="1" name="Shape 63"/>
        <p:cNvGrpSpPr/>
        <p:nvPr/>
      </p:nvGrpSpPr>
      <p:grpSpPr>
        <a:xfrm>
          <a:off x="0" y="0"/>
          <a:ext cx="0" cy="0"/>
          <a:chOff x="0" y="0"/>
          <a:chExt cx="0" cy="0"/>
        </a:xfrm>
      </p:grpSpPr>
      <p:sp>
        <p:nvSpPr>
          <p:cNvPr id="64" name="Shape 64"/>
          <p:cNvSpPr/>
          <p:nvPr/>
        </p:nvSpPr>
        <p:spPr>
          <a:xfrm>
            <a:off x="469021" y="1906900"/>
            <a:ext cx="8171820"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MAIN SECTION</a:t>
            </a:r>
            <a:r>
              <a:rPr lang="en" sz="5600" i="0" u="none" strike="noStrike" cap="none">
                <a:solidFill>
                  <a:schemeClr val="lt1"/>
                </a:solidFill>
                <a:latin typeface="Dosis"/>
                <a:ea typeface="Dosis"/>
                <a:cs typeface="Dosis"/>
                <a:sym typeface="Dosis"/>
              </a:rPr>
              <a:t> </a:t>
            </a:r>
            <a:r>
              <a:rPr lang="en" sz="5600">
                <a:solidFill>
                  <a:schemeClr val="lt1"/>
                </a:solidFill>
                <a:latin typeface="Dosis"/>
                <a:ea typeface="Dosis"/>
                <a:cs typeface="Dosis"/>
                <a:sym typeface="Dosis"/>
              </a:rPr>
              <a:t>TITLE</a:t>
            </a:r>
            <a:endParaRPr sz="1000">
              <a:solidFill>
                <a:schemeClr val="lt1"/>
              </a:solidFill>
              <a:latin typeface="Dosis"/>
              <a:ea typeface="Dosis"/>
              <a:cs typeface="Dosis"/>
              <a:sym typeface="Dosis"/>
            </a:endParaRPr>
          </a:p>
        </p:txBody>
      </p:sp>
      <p:sp>
        <p:nvSpPr>
          <p:cNvPr id="65" name="Shape 65"/>
          <p:cNvSpPr/>
          <p:nvPr/>
        </p:nvSpPr>
        <p:spPr>
          <a:xfrm>
            <a:off x="469011" y="2738475"/>
            <a:ext cx="8171820"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204056"/>
                </a:solidFill>
                <a:latin typeface="Dosis"/>
                <a:ea typeface="Dosis"/>
                <a:cs typeface="Dosis"/>
                <a:sym typeface="Dosis"/>
              </a:rPr>
              <a:t>Subtitle goes here</a:t>
            </a:r>
            <a:endParaRPr sz="1000">
              <a:solidFill>
                <a:srgbClr val="204056"/>
              </a:solidFill>
              <a:latin typeface="Dosis"/>
              <a:ea typeface="Dosis"/>
              <a:cs typeface="Dosis"/>
              <a:sym typeface="Dosi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Sub-section Slide">
  <p:cSld name="CUSTOM_7">
    <p:bg>
      <p:bgPr>
        <a:solidFill>
          <a:srgbClr val="E6E7E8"/>
        </a:solidFill>
        <a:effectLst/>
      </p:bgPr>
    </p:bg>
    <p:spTree>
      <p:nvGrpSpPr>
        <p:cNvPr id="1" name="Shape 66"/>
        <p:cNvGrpSpPr/>
        <p:nvPr/>
      </p:nvGrpSpPr>
      <p:grpSpPr>
        <a:xfrm>
          <a:off x="0" y="0"/>
          <a:ext cx="0" cy="0"/>
          <a:chOff x="0" y="0"/>
          <a:chExt cx="0" cy="0"/>
        </a:xfrm>
      </p:grpSpPr>
      <p:sp>
        <p:nvSpPr>
          <p:cNvPr id="67" name="Shape 67"/>
          <p:cNvSpPr/>
          <p:nvPr/>
        </p:nvSpPr>
        <p:spPr>
          <a:xfrm>
            <a:off x="469021" y="1906900"/>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a:solidFill>
                  <a:srgbClr val="204056"/>
                </a:solidFill>
                <a:latin typeface="Dosis"/>
                <a:ea typeface="Dosis"/>
                <a:cs typeface="Dosis"/>
                <a:sym typeface="Dosis"/>
              </a:rPr>
              <a:t>SUB-SECTION TITLE</a:t>
            </a:r>
            <a:endParaRPr sz="1000">
              <a:solidFill>
                <a:srgbClr val="204056"/>
              </a:solidFill>
              <a:latin typeface="Dosis"/>
              <a:ea typeface="Dosis"/>
              <a:cs typeface="Dosis"/>
              <a:sym typeface="Dosis"/>
            </a:endParaRPr>
          </a:p>
        </p:txBody>
      </p:sp>
      <p:sp>
        <p:nvSpPr>
          <p:cNvPr id="68" name="Shape 68"/>
          <p:cNvSpPr/>
          <p:nvPr/>
        </p:nvSpPr>
        <p:spPr>
          <a:xfrm>
            <a:off x="469011" y="2738475"/>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3500" b="0" i="0" u="none" strike="noStrike" cap="none">
                <a:solidFill>
                  <a:srgbClr val="BCBEC0"/>
                </a:solidFill>
                <a:latin typeface="Dosis"/>
                <a:ea typeface="Dosis"/>
                <a:cs typeface="Dosis"/>
                <a:sym typeface="Dosis"/>
              </a:rPr>
              <a:t>Subtitle goes here</a:t>
            </a:r>
            <a:endParaRPr sz="1000">
              <a:solidFill>
                <a:srgbClr val="BCBEC0"/>
              </a:solidFill>
              <a:latin typeface="Dosis"/>
              <a:ea typeface="Dosis"/>
              <a:cs typeface="Dosis"/>
              <a:sym typeface="Dosis"/>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Goal Slide">
  <p:cSld name="CUSTOM_11">
    <p:spTree>
      <p:nvGrpSpPr>
        <p:cNvPr id="1" name="Shape 69"/>
        <p:cNvGrpSpPr/>
        <p:nvPr/>
      </p:nvGrpSpPr>
      <p:grpSpPr>
        <a:xfrm>
          <a:off x="0" y="0"/>
          <a:ext cx="0" cy="0"/>
          <a:chOff x="0" y="0"/>
          <a:chExt cx="0" cy="0"/>
        </a:xfrm>
      </p:grpSpPr>
      <p:sp>
        <p:nvSpPr>
          <p:cNvPr id="70" name="Shape 70"/>
          <p:cNvSpPr/>
          <p:nvPr/>
        </p:nvSpPr>
        <p:spPr>
          <a:xfrm>
            <a:off x="469025" y="1767264"/>
            <a:ext cx="7697398" cy="216065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3200" b="0" i="0" u="none" strike="noStrike" cap="none">
                <a:solidFill>
                  <a:srgbClr val="295269"/>
                </a:solidFill>
                <a:latin typeface="Dosis"/>
                <a:ea typeface="Dosis"/>
                <a:cs typeface="Dosis"/>
                <a:sym typeface="Dosis"/>
              </a:rPr>
              <a:t>Key statement goes here. Collaboratively administrate empower markets via plug-and-play networks. </a:t>
            </a:r>
            <a:r>
              <a:rPr lang="en" sz="3200" b="0" i="0" u="none" strike="noStrike" cap="none">
                <a:solidFill>
                  <a:srgbClr val="FA726E"/>
                </a:solidFill>
                <a:latin typeface="Dosis"/>
                <a:ea typeface="Dosis"/>
                <a:cs typeface="Dosis"/>
                <a:sym typeface="Dosis"/>
              </a:rPr>
              <a:t>Highlights</a:t>
            </a:r>
            <a:r>
              <a:rPr lang="en" sz="3200" b="0" i="0" u="none" strike="noStrike" cap="none">
                <a:solidFill>
                  <a:srgbClr val="295269"/>
                </a:solidFill>
                <a:latin typeface="Dosis"/>
                <a:ea typeface="Dosis"/>
                <a:cs typeface="Dosis"/>
                <a:sym typeface="Dosis"/>
              </a:rPr>
              <a:t> procrastinate B2C users after </a:t>
            </a:r>
            <a:r>
              <a:rPr lang="en" sz="3200" b="0" i="0" u="none" strike="noStrike" cap="none">
                <a:solidFill>
                  <a:srgbClr val="FA726E"/>
                </a:solidFill>
                <a:latin typeface="Dosis"/>
                <a:ea typeface="Dosis"/>
                <a:cs typeface="Dosis"/>
                <a:sym typeface="Dosis"/>
              </a:rPr>
              <a:t>installed base</a:t>
            </a:r>
            <a:r>
              <a:rPr lang="en" sz="3200" b="0" i="0" u="none" strike="noStrike" cap="none">
                <a:solidFill>
                  <a:srgbClr val="295269"/>
                </a:solidFill>
                <a:latin typeface="Dosis"/>
                <a:ea typeface="Dosis"/>
                <a:cs typeface="Dosis"/>
                <a:sym typeface="Dosis"/>
              </a:rPr>
              <a:t> benefits.</a:t>
            </a:r>
            <a:endParaRPr sz="3200">
              <a:latin typeface="Dosis"/>
              <a:ea typeface="Dosis"/>
              <a:cs typeface="Dosis"/>
              <a:sym typeface="Dosis"/>
            </a:endParaRPr>
          </a:p>
        </p:txBody>
      </p:sp>
      <p:sp>
        <p:nvSpPr>
          <p:cNvPr id="71" name="Shape 71"/>
          <p:cNvSpPr/>
          <p:nvPr/>
        </p:nvSpPr>
        <p:spPr>
          <a:xfrm>
            <a:off x="469031" y="1063194"/>
            <a:ext cx="785826" cy="35498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GOAL</a:t>
            </a:r>
            <a:endParaRPr sz="1800">
              <a:solidFill>
                <a:srgbClr val="939598"/>
              </a:solidFill>
              <a:latin typeface="Dosis"/>
              <a:ea typeface="Dosis"/>
              <a:cs typeface="Dosis"/>
              <a:sym typeface="Dosi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List 1">
  <p:cSld name="CUSTOM_9">
    <p:spTree>
      <p:nvGrpSpPr>
        <p:cNvPr id="1" name="Shape 72"/>
        <p:cNvGrpSpPr/>
        <p:nvPr/>
      </p:nvGrpSpPr>
      <p:grpSpPr>
        <a:xfrm>
          <a:off x="0" y="0"/>
          <a:ext cx="0" cy="0"/>
          <a:chOff x="0" y="0"/>
          <a:chExt cx="0" cy="0"/>
        </a:xfrm>
      </p:grpSpPr>
      <p:sp>
        <p:nvSpPr>
          <p:cNvPr id="73" name="Shape 73"/>
          <p:cNvSpPr/>
          <p:nvPr/>
        </p:nvSpPr>
        <p:spPr>
          <a:xfrm>
            <a:off x="469000" y="2073325"/>
            <a:ext cx="7747596" cy="166050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1. Announcements</a:t>
            </a:r>
            <a:endParaRPr sz="10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2. Recruiting</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3. Product Updates</a:t>
            </a:r>
            <a:endParaRPr sz="1800">
              <a:solidFill>
                <a:srgbClr val="295269"/>
              </a:solidFill>
              <a:latin typeface="Dosis"/>
              <a:ea typeface="Dosis"/>
              <a:cs typeface="Dosis"/>
              <a:sym typeface="Dosis"/>
            </a:endParaRPr>
          </a:p>
          <a:p>
            <a:pPr marL="0" marR="0" lvl="0" indent="0" rtl="0">
              <a:lnSpc>
                <a:spcPct val="150000"/>
              </a:lnSpc>
              <a:spcBef>
                <a:spcPts val="0"/>
              </a:spcBef>
              <a:spcAft>
                <a:spcPts val="0"/>
              </a:spcAft>
              <a:buClr>
                <a:srgbClr val="FFFFFF"/>
              </a:buClr>
              <a:buFont typeface="Arial"/>
              <a:buNone/>
            </a:pPr>
            <a:r>
              <a:rPr lang="en" sz="1800">
                <a:solidFill>
                  <a:srgbClr val="295269"/>
                </a:solidFill>
                <a:latin typeface="Dosis"/>
                <a:ea typeface="Dosis"/>
                <a:cs typeface="Dosis"/>
                <a:sym typeface="Dosis"/>
              </a:rPr>
              <a:t>4.  Weekly Metrics</a:t>
            </a:r>
            <a:endParaRPr sz="1800">
              <a:solidFill>
                <a:srgbClr val="295269"/>
              </a:solidFill>
              <a:latin typeface="Dosis"/>
              <a:ea typeface="Dosis"/>
              <a:cs typeface="Dosis"/>
              <a:sym typeface="Dosis"/>
            </a:endParaRPr>
          </a:p>
        </p:txBody>
      </p:sp>
      <p:cxnSp>
        <p:nvCxnSpPr>
          <p:cNvPr id="74" name="Shape 74"/>
          <p:cNvCxnSpPr/>
          <p:nvPr/>
        </p:nvCxnSpPr>
        <p:spPr>
          <a:xfrm>
            <a:off x="469004" y="1765604"/>
            <a:ext cx="267300" cy="0"/>
          </a:xfrm>
          <a:prstGeom prst="straightConnector1">
            <a:avLst/>
          </a:prstGeom>
          <a:noFill/>
          <a:ln w="9525" cap="rnd" cmpd="sng">
            <a:solidFill>
              <a:srgbClr val="295269"/>
            </a:solidFill>
            <a:prstDash val="solid"/>
            <a:miter lim="8000"/>
            <a:headEnd type="none" w="sm" len="sm"/>
            <a:tailEnd type="none" w="sm" len="sm"/>
          </a:ln>
        </p:spPr>
      </p:cxnSp>
      <p:sp>
        <p:nvSpPr>
          <p:cNvPr id="75" name="Shape 75"/>
          <p:cNvSpPr/>
          <p:nvPr/>
        </p:nvSpPr>
        <p:spPr>
          <a:xfrm>
            <a:off x="469011" y="519150"/>
            <a:ext cx="8210374" cy="51459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A4A6A8"/>
              </a:buClr>
              <a:buFont typeface="Arial"/>
              <a:buNone/>
            </a:pPr>
            <a:r>
              <a:rPr lang="en" sz="2400">
                <a:solidFill>
                  <a:srgbClr val="6AB1D3"/>
                </a:solidFill>
                <a:latin typeface="Dosis"/>
                <a:ea typeface="Dosis"/>
                <a:cs typeface="Dosis"/>
                <a:sym typeface="Dosis"/>
              </a:rPr>
              <a:t>LIST OF THINGS</a:t>
            </a:r>
            <a:endParaRPr sz="2400">
              <a:solidFill>
                <a:srgbClr val="6AB1D3"/>
              </a:solidFill>
              <a:latin typeface="Dosis"/>
              <a:ea typeface="Dosis"/>
              <a:cs typeface="Dosis"/>
              <a:sym typeface="Dosis"/>
            </a:endParaRPr>
          </a:p>
        </p:txBody>
      </p:sp>
      <p:cxnSp>
        <p:nvCxnSpPr>
          <p:cNvPr id="76" name="Shape 76"/>
          <p:cNvCxnSpPr/>
          <p:nvPr/>
        </p:nvCxnSpPr>
        <p:spPr>
          <a:xfrm>
            <a:off x="469004" y="3927779"/>
            <a:ext cx="267300" cy="0"/>
          </a:xfrm>
          <a:prstGeom prst="straightConnector1">
            <a:avLst/>
          </a:prstGeom>
          <a:noFill/>
          <a:ln w="9525" cap="rnd" cmpd="sng">
            <a:solidFill>
              <a:srgbClr val="295269"/>
            </a:solidFill>
            <a:prstDash val="solid"/>
            <a:miter lim="8000"/>
            <a:headEnd type="none" w="sm" len="sm"/>
            <a:tailEnd type="none" w="sm" len="sm"/>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List 2">
  <p:cSld name="CUSTOM_8">
    <p:spTree>
      <p:nvGrpSpPr>
        <p:cNvPr id="1" name="Shape 77"/>
        <p:cNvGrpSpPr/>
        <p:nvPr/>
      </p:nvGrpSpPr>
      <p:grpSpPr>
        <a:xfrm>
          <a:off x="0" y="0"/>
          <a:ext cx="0" cy="0"/>
          <a:chOff x="0" y="0"/>
          <a:chExt cx="0" cy="0"/>
        </a:xfrm>
      </p:grpSpPr>
      <p:sp>
        <p:nvSpPr>
          <p:cNvPr id="78" name="Shape 78"/>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79" name="Shape 79"/>
          <p:cNvSpPr/>
          <p:nvPr/>
        </p:nvSpPr>
        <p:spPr>
          <a:xfrm>
            <a:off x="469025" y="2543425"/>
            <a:ext cx="8210374" cy="2166326"/>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t" anchorCtr="0">
            <a:noAutofit/>
          </a:bodyPr>
          <a:lstStyle/>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functional solutions</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cross-media value</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maximize timely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professionally cultivate </a:t>
            </a:r>
            <a:endParaRPr sz="1800">
              <a:latin typeface="Dosis"/>
              <a:ea typeface="Dosis"/>
              <a:cs typeface="Dosis"/>
              <a:sym typeface="Dosis"/>
            </a:endParaRPr>
          </a:p>
          <a:p>
            <a:pPr marL="228600" marR="0" lvl="0" indent="-304800" algn="l" rtl="0">
              <a:lnSpc>
                <a:spcPct val="120000"/>
              </a:lnSpc>
              <a:spcBef>
                <a:spcPts val="0"/>
              </a:spcBef>
              <a:spcAft>
                <a:spcPts val="0"/>
              </a:spcAft>
              <a:buClr>
                <a:srgbClr val="295269"/>
              </a:buClr>
              <a:buSzPts val="1800"/>
              <a:buFont typeface="Dosis"/>
              <a:buChar char="•"/>
            </a:pPr>
            <a:r>
              <a:rPr lang="en" sz="1800" b="0" i="0" u="none" strike="noStrike" cap="none">
                <a:solidFill>
                  <a:srgbClr val="295269"/>
                </a:solidFill>
                <a:latin typeface="Dosis"/>
                <a:ea typeface="Dosis"/>
                <a:cs typeface="Dosis"/>
                <a:sym typeface="Dosis"/>
              </a:rPr>
              <a:t>List Item dynamically innovate</a:t>
            </a:r>
            <a:endParaRPr sz="1800">
              <a:latin typeface="Dosis"/>
              <a:ea typeface="Dosis"/>
              <a:cs typeface="Dosis"/>
              <a:sym typeface="Dosis"/>
            </a:endParaRPr>
          </a:p>
        </p:txBody>
      </p:sp>
      <p:sp>
        <p:nvSpPr>
          <p:cNvPr id="80" name="Shape 80"/>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List 2 - Andy">
  <p:cSld name="CUSTOM_8_1">
    <p:spTree>
      <p:nvGrpSpPr>
        <p:cNvPr id="1" name="Shape 81"/>
        <p:cNvGrpSpPr/>
        <p:nvPr/>
      </p:nvGrpSpPr>
      <p:grpSpPr>
        <a:xfrm>
          <a:off x="0" y="0"/>
          <a:ext cx="0" cy="0"/>
          <a:chOff x="0" y="0"/>
          <a:chExt cx="0" cy="0"/>
        </a:xfrm>
      </p:grpSpPr>
      <p:sp>
        <p:nvSpPr>
          <p:cNvPr id="82" name="Shape 82"/>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3" name="Shape 83"/>
          <p:cNvSpPr/>
          <p:nvPr/>
        </p:nvSpPr>
        <p:spPr>
          <a:xfrm>
            <a:off x="469031" y="489942"/>
            <a:ext cx="809261"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4" name="Shape 84"/>
          <p:cNvSpPr txBox="1">
            <a:spLocks noGrp="1"/>
          </p:cNvSpPr>
          <p:nvPr>
            <p:ph type="body" idx="1"/>
          </p:nvPr>
        </p:nvSpPr>
        <p:spPr>
          <a:xfrm>
            <a:off x="469025" y="2735200"/>
            <a:ext cx="8210400" cy="2011500"/>
          </a:xfrm>
          <a:prstGeom prst="rect">
            <a:avLst/>
          </a:prstGeom>
        </p:spPr>
        <p:txBody>
          <a:bodyPr spcFirstLastPara="1" wrap="square" lIns="91425" tIns="91425" rIns="91425" bIns="91425" anchor="t" anchorCtr="0"/>
          <a:lstStyle>
            <a:lvl1pPr marL="457200" lvl="0" indent="-381000" rtl="0">
              <a:spcBef>
                <a:spcPts val="600"/>
              </a:spcBef>
              <a:spcAft>
                <a:spcPts val="0"/>
              </a:spcAft>
              <a:buSzPts val="2400"/>
              <a:buFont typeface="Dosis"/>
              <a:buChar char="●"/>
              <a:defRPr sz="2400">
                <a:latin typeface="Dosis"/>
                <a:ea typeface="Dosis"/>
                <a:cs typeface="Dosis"/>
                <a:sym typeface="Dosis"/>
              </a:defRPr>
            </a:lvl1pPr>
            <a:lvl2pPr marL="914400" lvl="1" indent="-266700" rtl="0">
              <a:spcBef>
                <a:spcPts val="0"/>
              </a:spcBef>
              <a:spcAft>
                <a:spcPts val="0"/>
              </a:spcAft>
              <a:buSzPts val="600"/>
              <a:buFont typeface="Dosis"/>
              <a:buChar char="○"/>
              <a:defRPr sz="600">
                <a:latin typeface="Dosis"/>
                <a:ea typeface="Dosis"/>
                <a:cs typeface="Dosis"/>
                <a:sym typeface="Dosis"/>
              </a:defRPr>
            </a:lvl2pPr>
            <a:lvl3pPr marL="1371600" lvl="2" indent="-266700" rtl="0">
              <a:spcBef>
                <a:spcPts val="0"/>
              </a:spcBef>
              <a:spcAft>
                <a:spcPts val="0"/>
              </a:spcAft>
              <a:buSzPts val="600"/>
              <a:buFont typeface="Dosis"/>
              <a:buChar char="■"/>
              <a:defRPr sz="600">
                <a:latin typeface="Dosis"/>
                <a:ea typeface="Dosis"/>
                <a:cs typeface="Dosis"/>
                <a:sym typeface="Dosis"/>
              </a:defRPr>
            </a:lvl3pPr>
            <a:lvl4pPr marL="1828800" lvl="3" indent="-266700" rtl="0">
              <a:spcBef>
                <a:spcPts val="0"/>
              </a:spcBef>
              <a:spcAft>
                <a:spcPts val="0"/>
              </a:spcAft>
              <a:buSzPts val="600"/>
              <a:buFont typeface="Dosis"/>
              <a:buChar char="●"/>
              <a:defRPr sz="600">
                <a:latin typeface="Dosis"/>
                <a:ea typeface="Dosis"/>
                <a:cs typeface="Dosis"/>
                <a:sym typeface="Dosis"/>
              </a:defRPr>
            </a:lvl4pPr>
            <a:lvl5pPr marL="2286000" lvl="4" indent="-266700" rtl="0">
              <a:spcBef>
                <a:spcPts val="0"/>
              </a:spcBef>
              <a:spcAft>
                <a:spcPts val="0"/>
              </a:spcAft>
              <a:buSzPts val="600"/>
              <a:buFont typeface="Dosis"/>
              <a:buChar char="○"/>
              <a:defRPr sz="600">
                <a:latin typeface="Dosis"/>
                <a:ea typeface="Dosis"/>
                <a:cs typeface="Dosis"/>
                <a:sym typeface="Dosis"/>
              </a:defRPr>
            </a:lvl5pPr>
            <a:lvl6pPr marL="2743200" lvl="5" indent="-266700" rtl="0">
              <a:spcBef>
                <a:spcPts val="0"/>
              </a:spcBef>
              <a:spcAft>
                <a:spcPts val="0"/>
              </a:spcAft>
              <a:buSzPts val="600"/>
              <a:buFont typeface="Dosis"/>
              <a:buChar char="■"/>
              <a:defRPr sz="600">
                <a:latin typeface="Dosis"/>
                <a:ea typeface="Dosis"/>
                <a:cs typeface="Dosis"/>
                <a:sym typeface="Dosis"/>
              </a:defRPr>
            </a:lvl6pPr>
            <a:lvl7pPr marL="3200400" lvl="6" indent="-266700" rtl="0">
              <a:spcBef>
                <a:spcPts val="0"/>
              </a:spcBef>
              <a:spcAft>
                <a:spcPts val="0"/>
              </a:spcAft>
              <a:buSzPts val="600"/>
              <a:buFont typeface="Dosis"/>
              <a:buChar char="●"/>
              <a:defRPr sz="600">
                <a:latin typeface="Dosis"/>
                <a:ea typeface="Dosis"/>
                <a:cs typeface="Dosis"/>
                <a:sym typeface="Dosis"/>
              </a:defRPr>
            </a:lvl7pPr>
            <a:lvl8pPr marL="3657600" lvl="7" indent="-266700" rtl="0">
              <a:spcBef>
                <a:spcPts val="0"/>
              </a:spcBef>
              <a:spcAft>
                <a:spcPts val="0"/>
              </a:spcAft>
              <a:buSzPts val="600"/>
              <a:buFont typeface="Dosis"/>
              <a:buChar char="○"/>
              <a:defRPr sz="600">
                <a:latin typeface="Dosis"/>
                <a:ea typeface="Dosis"/>
                <a:cs typeface="Dosis"/>
                <a:sym typeface="Dosis"/>
              </a:defRPr>
            </a:lvl8pPr>
            <a:lvl9pPr marL="4114800" lvl="8" indent="-266700" rtl="0">
              <a:spcBef>
                <a:spcPts val="0"/>
              </a:spcBef>
              <a:spcAft>
                <a:spcPts val="0"/>
              </a:spcAft>
              <a:buSzPts val="600"/>
              <a:buFont typeface="Dosis"/>
              <a:buChar char="■"/>
              <a:defRPr sz="600">
                <a:latin typeface="Dosis"/>
                <a:ea typeface="Dosis"/>
                <a:cs typeface="Dosis"/>
                <a:sym typeface="Dosis"/>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2-Column">
  <p:cSld name="CUSTOM_3">
    <p:spTree>
      <p:nvGrpSpPr>
        <p:cNvPr id="1" name="Shape 85"/>
        <p:cNvGrpSpPr/>
        <p:nvPr/>
      </p:nvGrpSpPr>
      <p:grpSpPr>
        <a:xfrm>
          <a:off x="0" y="0"/>
          <a:ext cx="0" cy="0"/>
          <a:chOff x="0" y="0"/>
          <a:chExt cx="0" cy="0"/>
        </a:xfrm>
      </p:grpSpPr>
      <p:sp>
        <p:nvSpPr>
          <p:cNvPr id="86" name="Shape 86"/>
          <p:cNvSpPr/>
          <p:nvPr/>
        </p:nvSpPr>
        <p:spPr>
          <a:xfrm>
            <a:off x="469025"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and thoughts.</a:t>
            </a:r>
            <a:endParaRPr sz="1000">
              <a:latin typeface="Dosis"/>
              <a:ea typeface="Dosis"/>
              <a:cs typeface="Dosis"/>
              <a:sym typeface="Dosis"/>
            </a:endParaRPr>
          </a:p>
        </p:txBody>
      </p:sp>
      <p:sp>
        <p:nvSpPr>
          <p:cNvPr id="87" name="Shape 87"/>
          <p:cNvSpPr/>
          <p:nvPr/>
        </p:nvSpPr>
        <p:spPr>
          <a:xfrm>
            <a:off x="469025" y="1083775"/>
            <a:ext cx="821037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88" name="Shape 88"/>
          <p:cNvSpPr/>
          <p:nvPr/>
        </p:nvSpPr>
        <p:spPr>
          <a:xfrm>
            <a:off x="469003" y="489950"/>
            <a:ext cx="3541048"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
        <p:nvSpPr>
          <p:cNvPr id="89" name="Shape 89"/>
          <p:cNvSpPr/>
          <p:nvPr/>
        </p:nvSpPr>
        <p:spPr>
          <a:xfrm>
            <a:off x="4841000" y="2498625"/>
            <a:ext cx="383630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with important notes </a:t>
            </a:r>
            <a:r>
              <a:rPr lang="en" sz="1800">
                <a:solidFill>
                  <a:srgbClr val="295269"/>
                </a:solidFill>
                <a:latin typeface="Dosis"/>
                <a:ea typeface="Dosis"/>
                <a:cs typeface="Dosis"/>
                <a:sym typeface="Dosis"/>
              </a:rPr>
              <a:t>and thoughts</a:t>
            </a:r>
            <a:r>
              <a:rPr lang="en" sz="1800" b="0" i="0" u="none" strike="noStrike" cap="none">
                <a:solidFill>
                  <a:srgbClr val="295269"/>
                </a:solidFill>
                <a:latin typeface="Dosis"/>
                <a:ea typeface="Dosis"/>
                <a:cs typeface="Dosis"/>
                <a:sym typeface="Dosis"/>
              </a:rPr>
              <a:t>.</a:t>
            </a:r>
            <a:endParaRPr sz="1000">
              <a:latin typeface="Dosis"/>
              <a:ea typeface="Dosis"/>
              <a:cs typeface="Dosis"/>
              <a:sym typeface="Dosis"/>
            </a:endParaRPr>
          </a:p>
        </p:txBody>
      </p:sp>
      <p:sp>
        <p:nvSpPr>
          <p:cNvPr id="90" name="Shape 90"/>
          <p:cNvSpPr/>
          <p:nvPr/>
        </p:nvSpPr>
        <p:spPr>
          <a:xfrm>
            <a:off x="4841000"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
        <p:nvSpPr>
          <p:cNvPr id="91" name="Shape 91"/>
          <p:cNvSpPr/>
          <p:nvPr/>
        </p:nvSpPr>
        <p:spPr>
          <a:xfrm>
            <a:off x="469025" y="3269525"/>
            <a:ext cx="383630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r>
              <a:rPr lang="en" sz="1100">
                <a:solidFill>
                  <a:srgbClr val="295269"/>
                </a:solidFill>
                <a:latin typeface="Dosis"/>
                <a:ea typeface="Dosis"/>
                <a:cs typeface="Dosis"/>
                <a:sym typeface="Dosis"/>
              </a:rPr>
              <a:t>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3-Column">
  <p:cSld name="CUSTOM_4">
    <p:spTree>
      <p:nvGrpSpPr>
        <p:cNvPr id="1" name="Shape 92"/>
        <p:cNvGrpSpPr/>
        <p:nvPr/>
      </p:nvGrpSpPr>
      <p:grpSpPr>
        <a:xfrm>
          <a:off x="0" y="0"/>
          <a:ext cx="0" cy="0"/>
          <a:chOff x="0" y="0"/>
          <a:chExt cx="0" cy="0"/>
        </a:xfrm>
      </p:grpSpPr>
      <p:sp>
        <p:nvSpPr>
          <p:cNvPr id="93" name="Shape 93"/>
          <p:cNvSpPr/>
          <p:nvPr/>
        </p:nvSpPr>
        <p:spPr>
          <a:xfrm>
            <a:off x="469025" y="1083775"/>
            <a:ext cx="8184726" cy="1002302"/>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2800" i="0" u="none" strike="noStrike" cap="none">
                <a:solidFill>
                  <a:srgbClr val="295269"/>
                </a:solidFill>
                <a:latin typeface="Dosis"/>
                <a:ea typeface="Dosis"/>
                <a:cs typeface="Dosis"/>
                <a:sym typeface="Dosis"/>
              </a:rPr>
              <a:t>Key statement goes here with </a:t>
            </a:r>
            <a:r>
              <a:rPr lang="en" sz="2800" i="0" u="none" strike="noStrike" cap="none">
                <a:solidFill>
                  <a:srgbClr val="FA726E"/>
                </a:solidFill>
                <a:latin typeface="Dosis"/>
                <a:ea typeface="Dosis"/>
                <a:cs typeface="Dosis"/>
                <a:sym typeface="Dosis"/>
              </a:rPr>
              <a:t>highlights</a:t>
            </a:r>
            <a:r>
              <a:rPr lang="en" sz="2800" i="0" u="none" strike="noStrike" cap="none">
                <a:solidFill>
                  <a:srgbClr val="295269"/>
                </a:solidFill>
                <a:latin typeface="Dosis"/>
                <a:ea typeface="Dosis"/>
                <a:cs typeface="Dosis"/>
                <a:sym typeface="Dosis"/>
              </a:rPr>
              <a:t>. Collaboratively administrate empowered channel.</a:t>
            </a:r>
            <a:endParaRPr sz="2800">
              <a:latin typeface="Dosis"/>
              <a:ea typeface="Dosis"/>
              <a:cs typeface="Dosis"/>
              <a:sym typeface="Dosis"/>
            </a:endParaRPr>
          </a:p>
        </p:txBody>
      </p:sp>
      <p:sp>
        <p:nvSpPr>
          <p:cNvPr id="94" name="Shape 94"/>
          <p:cNvSpPr/>
          <p:nvPr/>
        </p:nvSpPr>
        <p:spPr>
          <a:xfrm>
            <a:off x="469025" y="3269525"/>
            <a:ext cx="2460126" cy="151804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
        <p:nvSpPr>
          <p:cNvPr id="95" name="Shape 95"/>
          <p:cNvSpPr/>
          <p:nvPr/>
        </p:nvSpPr>
        <p:spPr>
          <a:xfrm>
            <a:off x="469031" y="2466975"/>
            <a:ext cx="2460126"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6" name="Shape 96"/>
          <p:cNvSpPr/>
          <p:nvPr/>
        </p:nvSpPr>
        <p:spPr>
          <a:xfrm>
            <a:off x="3345275" y="3261725"/>
            <a:ext cx="2458992"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Quickly maximize timely </a:t>
            </a:r>
            <a:r>
              <a:rPr lang="en" sz="1100" b="0" i="0" u="none" strike="noStrike" cap="none">
                <a:solidFill>
                  <a:srgbClr val="FA726E"/>
                </a:solidFill>
                <a:latin typeface="Dosis"/>
                <a:ea typeface="Dosis"/>
                <a:cs typeface="Dosis"/>
                <a:sym typeface="Dosis"/>
              </a:rPr>
              <a:t>deliverables for real-time</a:t>
            </a:r>
            <a:r>
              <a:rPr lang="en" sz="1100" b="0" i="0" u="none" strike="noStrike" cap="none">
                <a:solidFill>
                  <a:srgbClr val="295269"/>
                </a:solidFill>
                <a:latin typeface="Dosis"/>
                <a:ea typeface="Dosis"/>
                <a:cs typeface="Dosis"/>
                <a:sym typeface="Dosis"/>
              </a:rPr>
              <a:t> schemas. Dramatically maintain clicks-and-mortar solutions without functional solutions.</a:t>
            </a:r>
            <a:endParaRPr sz="1000">
              <a:latin typeface="Dosis"/>
              <a:ea typeface="Dosis"/>
              <a:cs typeface="Dosis"/>
              <a:sym typeface="Dosis"/>
            </a:endParaRPr>
          </a:p>
        </p:txBody>
      </p:sp>
      <p:sp>
        <p:nvSpPr>
          <p:cNvPr id="97" name="Shape 97"/>
          <p:cNvSpPr/>
          <p:nvPr/>
        </p:nvSpPr>
        <p:spPr>
          <a:xfrm>
            <a:off x="3345273" y="2463626"/>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98" name="Shape 98"/>
          <p:cNvSpPr/>
          <p:nvPr/>
        </p:nvSpPr>
        <p:spPr>
          <a:xfrm>
            <a:off x="6193600" y="3261725"/>
            <a:ext cx="2460126" cy="151918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a:t>
            </a:r>
            <a:r>
              <a:rPr lang="en" sz="1100" b="0" i="0" u="none" strike="noStrike" cap="none">
                <a:solidFill>
                  <a:srgbClr val="FA726E"/>
                </a:solidFill>
                <a:latin typeface="Dosis"/>
                <a:ea typeface="Dosis"/>
                <a:cs typeface="Dosis"/>
                <a:sym typeface="Dosis"/>
              </a:rPr>
              <a:t>unleash</a:t>
            </a:r>
            <a:r>
              <a:rPr lang="en" sz="1100" b="0" i="0" u="none" strike="noStrike" cap="none">
                <a:solidFill>
                  <a:srgbClr val="295269"/>
                </a:solidFill>
                <a:latin typeface="Dosis"/>
                <a:ea typeface="Dosis"/>
                <a:cs typeface="Dosis"/>
                <a:sym typeface="Dosis"/>
              </a:rPr>
              <a:t> cross-media information without cross-media value. Quickly maximize timely deliverables for real-time schemas. Dramatically maintain clicks-and-mortar solutions without functional solutions.</a:t>
            </a:r>
            <a:endParaRPr sz="1000">
              <a:latin typeface="Dosis"/>
              <a:ea typeface="Dosis"/>
              <a:cs typeface="Dosis"/>
              <a:sym typeface="Dosis"/>
            </a:endParaRPr>
          </a:p>
        </p:txBody>
      </p:sp>
      <p:sp>
        <p:nvSpPr>
          <p:cNvPr id="99" name="Shape 99"/>
          <p:cNvSpPr/>
          <p:nvPr/>
        </p:nvSpPr>
        <p:spPr>
          <a:xfrm>
            <a:off x="6220375" y="2460275"/>
            <a:ext cx="2458992" cy="593838"/>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00000"/>
              </a:lnSpc>
              <a:spcBef>
                <a:spcPts val="0"/>
              </a:spcBef>
              <a:spcAft>
                <a:spcPts val="0"/>
              </a:spcAft>
              <a:buClr>
                <a:srgbClr val="295269"/>
              </a:buClr>
              <a:buFont typeface="Arial"/>
              <a:buNone/>
            </a:pPr>
            <a:r>
              <a:rPr lang="en" sz="1800" b="0" i="0" u="none" strike="noStrike" cap="none">
                <a:solidFill>
                  <a:srgbClr val="295269"/>
                </a:solidFill>
                <a:latin typeface="Dosis"/>
                <a:ea typeface="Dosis"/>
                <a:cs typeface="Dosis"/>
                <a:sym typeface="Dosis"/>
              </a:rPr>
              <a:t>Key statement goes here important notes.</a:t>
            </a:r>
            <a:endParaRPr sz="1000">
              <a:latin typeface="Dosis"/>
              <a:ea typeface="Dosis"/>
              <a:cs typeface="Dosis"/>
              <a:sym typeface="Dosis"/>
            </a:endParaRPr>
          </a:p>
        </p:txBody>
      </p:sp>
      <p:sp>
        <p:nvSpPr>
          <p:cNvPr id="100" name="Shape 100"/>
          <p:cNvSpPr/>
          <p:nvPr/>
        </p:nvSpPr>
        <p:spPr>
          <a:xfrm>
            <a:off x="469007" y="489950"/>
            <a:ext cx="3036225" cy="356060"/>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8A8A8A"/>
              </a:buClr>
              <a:buFont typeface="Arial"/>
              <a:buNone/>
            </a:pPr>
            <a:r>
              <a:rPr lang="en" sz="1800" b="0" i="0" u="none" strike="noStrike" cap="none">
                <a:solidFill>
                  <a:srgbClr val="939598"/>
                </a:solidFill>
                <a:latin typeface="Dosis"/>
                <a:ea typeface="Dosis"/>
                <a:cs typeface="Dosis"/>
                <a:sym typeface="Dosis"/>
              </a:rPr>
              <a:t>TITLE</a:t>
            </a:r>
            <a:endParaRPr sz="1800">
              <a:solidFill>
                <a:srgbClr val="939598"/>
              </a:solidFill>
              <a:latin typeface="Dosis"/>
              <a:ea typeface="Dosis"/>
              <a:cs typeface="Dosis"/>
              <a:sym typeface="Dosi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4-Column">
  <p:cSld name="CUSTOM_20">
    <p:spTree>
      <p:nvGrpSpPr>
        <p:cNvPr id="1" name="Shape 101"/>
        <p:cNvGrpSpPr/>
        <p:nvPr/>
      </p:nvGrpSpPr>
      <p:grpSpPr>
        <a:xfrm>
          <a:off x="0" y="0"/>
          <a:ext cx="0" cy="0"/>
          <a:chOff x="0" y="0"/>
          <a:chExt cx="0" cy="0"/>
        </a:xfrm>
      </p:grpSpPr>
      <p:sp>
        <p:nvSpPr>
          <p:cNvPr id="102" name="Shape 102"/>
          <p:cNvSpPr/>
          <p:nvPr/>
        </p:nvSpPr>
        <p:spPr>
          <a:xfrm>
            <a:off x="536150"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3" name="Shape 103"/>
          <p:cNvSpPr/>
          <p:nvPr/>
        </p:nvSpPr>
        <p:spPr>
          <a:xfrm>
            <a:off x="536150"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4" name="Shape 104"/>
          <p:cNvCxnSpPr/>
          <p:nvPr/>
        </p:nvCxnSpPr>
        <p:spPr>
          <a:xfrm>
            <a:off x="536148"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5" name="Shape 105"/>
          <p:cNvSpPr/>
          <p:nvPr/>
        </p:nvSpPr>
        <p:spPr>
          <a:xfrm>
            <a:off x="26196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6" name="Shape 106"/>
          <p:cNvCxnSpPr/>
          <p:nvPr/>
        </p:nvCxnSpPr>
        <p:spPr>
          <a:xfrm>
            <a:off x="26196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07" name="Shape 107"/>
          <p:cNvSpPr/>
          <p:nvPr/>
        </p:nvSpPr>
        <p:spPr>
          <a:xfrm>
            <a:off x="26196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08" name="Shape 108"/>
          <p:cNvSpPr/>
          <p:nvPr/>
        </p:nvSpPr>
        <p:spPr>
          <a:xfrm>
            <a:off x="471802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09" name="Shape 109"/>
          <p:cNvCxnSpPr/>
          <p:nvPr/>
        </p:nvCxnSpPr>
        <p:spPr>
          <a:xfrm>
            <a:off x="4725435"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0" name="Shape 110"/>
          <p:cNvSpPr/>
          <p:nvPr/>
        </p:nvSpPr>
        <p:spPr>
          <a:xfrm>
            <a:off x="471802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1" name="Shape 111"/>
          <p:cNvSpPr/>
          <p:nvPr/>
        </p:nvSpPr>
        <p:spPr>
          <a:xfrm>
            <a:off x="6816375" y="218193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Pros</a:t>
            </a:r>
            <a:endParaRPr sz="1000">
              <a:solidFill>
                <a:srgbClr val="FA726E"/>
              </a:solidFill>
              <a:latin typeface="Dosis"/>
              <a:ea typeface="Dosis"/>
              <a:cs typeface="Dosis"/>
              <a:sym typeface="Dosis"/>
            </a:endParaRPr>
          </a:p>
        </p:txBody>
      </p:sp>
      <p:cxnSp>
        <p:nvCxnSpPr>
          <p:cNvPr id="112" name="Shape 112"/>
          <p:cNvCxnSpPr/>
          <p:nvPr/>
        </p:nvCxnSpPr>
        <p:spPr>
          <a:xfrm>
            <a:off x="6816373" y="245704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3" name="Shape 113"/>
          <p:cNvSpPr/>
          <p:nvPr/>
        </p:nvSpPr>
        <p:spPr>
          <a:xfrm>
            <a:off x="6816375" y="252797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14" name="Shape 114"/>
          <p:cNvPicPr preferRelativeResize="0"/>
          <p:nvPr/>
        </p:nvPicPr>
        <p:blipFill rotWithShape="1">
          <a:blip r:embed="rId2">
            <a:alphaModFix/>
          </a:blip>
          <a:srcRect b="50337"/>
          <a:stretch/>
        </p:blipFill>
        <p:spPr>
          <a:xfrm>
            <a:off x="536150" y="1109125"/>
            <a:ext cx="1819800" cy="684725"/>
          </a:xfrm>
          <a:prstGeom prst="rect">
            <a:avLst/>
          </a:prstGeom>
          <a:noFill/>
          <a:ln>
            <a:noFill/>
          </a:ln>
        </p:spPr>
      </p:pic>
      <p:sp>
        <p:nvSpPr>
          <p:cNvPr id="115" name="Shape 115"/>
          <p:cNvSpPr/>
          <p:nvPr/>
        </p:nvSpPr>
        <p:spPr>
          <a:xfrm>
            <a:off x="536150"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16" name="Shape 116"/>
          <p:cNvSpPr/>
          <p:nvPr/>
        </p:nvSpPr>
        <p:spPr>
          <a:xfrm>
            <a:off x="536150"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7" name="Shape 117"/>
          <p:cNvCxnSpPr/>
          <p:nvPr/>
        </p:nvCxnSpPr>
        <p:spPr>
          <a:xfrm>
            <a:off x="536148" y="3799190"/>
            <a:ext cx="1819800" cy="0"/>
          </a:xfrm>
          <a:prstGeom prst="straightConnector1">
            <a:avLst/>
          </a:prstGeom>
          <a:noFill/>
          <a:ln w="9525" cap="rnd" cmpd="sng">
            <a:solidFill>
              <a:srgbClr val="BCBEC0"/>
            </a:solidFill>
            <a:prstDash val="solid"/>
            <a:miter lim="8000"/>
            <a:headEnd type="none" w="sm" len="sm"/>
            <a:tailEnd type="none" w="sm" len="sm"/>
          </a:ln>
        </p:spPr>
      </p:cxnSp>
      <p:sp>
        <p:nvSpPr>
          <p:cNvPr id="118" name="Shape 118"/>
          <p:cNvSpPr/>
          <p:nvPr/>
        </p:nvSpPr>
        <p:spPr>
          <a:xfrm>
            <a:off x="26196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19" name="Shape 119"/>
          <p:cNvCxnSpPr/>
          <p:nvPr/>
        </p:nvCxnSpPr>
        <p:spPr>
          <a:xfrm>
            <a:off x="26196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0" name="Shape 120"/>
          <p:cNvSpPr/>
          <p:nvPr/>
        </p:nvSpPr>
        <p:spPr>
          <a:xfrm>
            <a:off x="26196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1" name="Shape 121"/>
          <p:cNvSpPr/>
          <p:nvPr/>
        </p:nvSpPr>
        <p:spPr>
          <a:xfrm>
            <a:off x="471802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2" name="Shape 122"/>
          <p:cNvCxnSpPr/>
          <p:nvPr/>
        </p:nvCxnSpPr>
        <p:spPr>
          <a:xfrm>
            <a:off x="4725435"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3" name="Shape 123"/>
          <p:cNvSpPr/>
          <p:nvPr/>
        </p:nvSpPr>
        <p:spPr>
          <a:xfrm>
            <a:off x="471802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sp>
        <p:nvSpPr>
          <p:cNvPr id="124" name="Shape 124"/>
          <p:cNvSpPr/>
          <p:nvPr/>
        </p:nvSpPr>
        <p:spPr>
          <a:xfrm>
            <a:off x="6816375" y="3524088"/>
            <a:ext cx="1834619" cy="227610"/>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a:solidFill>
                  <a:srgbClr val="FA726E"/>
                </a:solidFill>
                <a:latin typeface="Dosis"/>
                <a:ea typeface="Dosis"/>
                <a:cs typeface="Dosis"/>
                <a:sym typeface="Dosis"/>
              </a:rPr>
              <a:t>Cons</a:t>
            </a:r>
            <a:endParaRPr sz="1000">
              <a:solidFill>
                <a:srgbClr val="FA726E"/>
              </a:solidFill>
              <a:latin typeface="Dosis"/>
              <a:ea typeface="Dosis"/>
              <a:cs typeface="Dosis"/>
              <a:sym typeface="Dosis"/>
            </a:endParaRPr>
          </a:p>
        </p:txBody>
      </p:sp>
      <p:cxnSp>
        <p:nvCxnSpPr>
          <p:cNvPr id="125" name="Shape 125"/>
          <p:cNvCxnSpPr/>
          <p:nvPr/>
        </p:nvCxnSpPr>
        <p:spPr>
          <a:xfrm>
            <a:off x="6816373" y="3799191"/>
            <a:ext cx="1819800" cy="0"/>
          </a:xfrm>
          <a:prstGeom prst="straightConnector1">
            <a:avLst/>
          </a:prstGeom>
          <a:noFill/>
          <a:ln w="9525" cap="rnd" cmpd="sng">
            <a:solidFill>
              <a:srgbClr val="BCBEC0"/>
            </a:solidFill>
            <a:prstDash val="solid"/>
            <a:miter lim="8000"/>
            <a:headEnd type="none" w="sm" len="sm"/>
            <a:tailEnd type="none" w="sm" len="sm"/>
          </a:ln>
        </p:spPr>
      </p:cxnSp>
      <p:sp>
        <p:nvSpPr>
          <p:cNvPr id="126" name="Shape 126"/>
          <p:cNvSpPr/>
          <p:nvPr/>
        </p:nvSpPr>
        <p:spPr>
          <a:xfrm>
            <a:off x="6816375" y="3870120"/>
            <a:ext cx="1834619" cy="848772"/>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sz="1000" b="0" i="0" u="none" strike="noStrike" cap="none">
                <a:solidFill>
                  <a:srgbClr val="295269"/>
                </a:solidFill>
                <a:latin typeface="Dosis"/>
                <a:ea typeface="Dosis"/>
                <a:cs typeface="Dosis"/>
                <a:sym typeface="Dosis"/>
              </a:rPr>
              <a:t>Efficiently unleash cross-media information without cross-media value. Quickly maximize timely deliverables for real-time schemas. </a:t>
            </a:r>
            <a:endParaRPr sz="1000">
              <a:solidFill>
                <a:srgbClr val="295269"/>
              </a:solidFill>
              <a:latin typeface="Dosis"/>
              <a:ea typeface="Dosis"/>
              <a:cs typeface="Dosis"/>
              <a:sym typeface="Dosis"/>
            </a:endParaRPr>
          </a:p>
        </p:txBody>
      </p:sp>
      <p:pic>
        <p:nvPicPr>
          <p:cNvPr id="127" name="Shape 127"/>
          <p:cNvPicPr preferRelativeResize="0"/>
          <p:nvPr/>
        </p:nvPicPr>
        <p:blipFill rotWithShape="1">
          <a:blip r:embed="rId2">
            <a:alphaModFix/>
          </a:blip>
          <a:srcRect b="50337"/>
          <a:stretch/>
        </p:blipFill>
        <p:spPr>
          <a:xfrm>
            <a:off x="2619675" y="1109125"/>
            <a:ext cx="1819800" cy="684725"/>
          </a:xfrm>
          <a:prstGeom prst="rect">
            <a:avLst/>
          </a:prstGeom>
          <a:noFill/>
          <a:ln>
            <a:noFill/>
          </a:ln>
        </p:spPr>
      </p:pic>
      <p:pic>
        <p:nvPicPr>
          <p:cNvPr id="128" name="Shape 128"/>
          <p:cNvPicPr preferRelativeResize="0"/>
          <p:nvPr/>
        </p:nvPicPr>
        <p:blipFill rotWithShape="1">
          <a:blip r:embed="rId2">
            <a:alphaModFix/>
          </a:blip>
          <a:srcRect b="50337"/>
          <a:stretch/>
        </p:blipFill>
        <p:spPr>
          <a:xfrm>
            <a:off x="4710563" y="1109125"/>
            <a:ext cx="1819800" cy="684725"/>
          </a:xfrm>
          <a:prstGeom prst="rect">
            <a:avLst/>
          </a:prstGeom>
          <a:noFill/>
          <a:ln>
            <a:noFill/>
          </a:ln>
        </p:spPr>
      </p:pic>
      <p:pic>
        <p:nvPicPr>
          <p:cNvPr id="129" name="Shape 129"/>
          <p:cNvPicPr preferRelativeResize="0"/>
          <p:nvPr/>
        </p:nvPicPr>
        <p:blipFill rotWithShape="1">
          <a:blip r:embed="rId2">
            <a:alphaModFix/>
          </a:blip>
          <a:srcRect b="50337"/>
          <a:stretch/>
        </p:blipFill>
        <p:spPr>
          <a:xfrm>
            <a:off x="6823788" y="1109125"/>
            <a:ext cx="1819800" cy="684725"/>
          </a:xfrm>
          <a:prstGeom prst="rect">
            <a:avLst/>
          </a:prstGeom>
          <a:noFill/>
          <a:ln>
            <a:noFill/>
          </a:ln>
        </p:spPr>
      </p:pic>
      <p:sp>
        <p:nvSpPr>
          <p:cNvPr id="130" name="Shape 130"/>
          <p:cNvSpPr/>
          <p:nvPr/>
        </p:nvSpPr>
        <p:spPr>
          <a:xfrm>
            <a:off x="5361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A</a:t>
            </a:r>
            <a:endParaRPr>
              <a:solidFill>
                <a:srgbClr val="295269"/>
              </a:solidFill>
              <a:latin typeface="Dosis"/>
              <a:ea typeface="Dosis"/>
              <a:cs typeface="Dosis"/>
              <a:sym typeface="Dosis"/>
            </a:endParaRPr>
          </a:p>
        </p:txBody>
      </p:sp>
      <p:sp>
        <p:nvSpPr>
          <p:cNvPr id="131" name="Shape 131"/>
          <p:cNvSpPr/>
          <p:nvPr/>
        </p:nvSpPr>
        <p:spPr>
          <a:xfrm>
            <a:off x="26196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B</a:t>
            </a:r>
            <a:endParaRPr>
              <a:solidFill>
                <a:srgbClr val="295269"/>
              </a:solidFill>
              <a:latin typeface="Dosis"/>
              <a:ea typeface="Dosis"/>
              <a:cs typeface="Dosis"/>
              <a:sym typeface="Dosis"/>
            </a:endParaRPr>
          </a:p>
        </p:txBody>
      </p:sp>
      <p:sp>
        <p:nvSpPr>
          <p:cNvPr id="132" name="Shape 132"/>
          <p:cNvSpPr/>
          <p:nvPr/>
        </p:nvSpPr>
        <p:spPr>
          <a:xfrm>
            <a:off x="6801475"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D</a:t>
            </a:r>
            <a:endParaRPr>
              <a:solidFill>
                <a:srgbClr val="295269"/>
              </a:solidFill>
              <a:latin typeface="Dosis"/>
              <a:ea typeface="Dosis"/>
              <a:cs typeface="Dosis"/>
              <a:sym typeface="Dosis"/>
            </a:endParaRPr>
          </a:p>
        </p:txBody>
      </p:sp>
      <p:sp>
        <p:nvSpPr>
          <p:cNvPr id="133" name="Shape 133"/>
          <p:cNvSpPr/>
          <p:nvPr/>
        </p:nvSpPr>
        <p:spPr>
          <a:xfrm>
            <a:off x="4717950" y="557454"/>
            <a:ext cx="1834619" cy="29354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l" rtl="0">
              <a:lnSpc>
                <a:spcPct val="120000"/>
              </a:lnSpc>
              <a:spcBef>
                <a:spcPts val="0"/>
              </a:spcBef>
              <a:spcAft>
                <a:spcPts val="0"/>
              </a:spcAft>
              <a:buClr>
                <a:srgbClr val="295269"/>
              </a:buClr>
              <a:buFont typeface="Arial"/>
              <a:buNone/>
            </a:pPr>
            <a:r>
              <a:rPr lang="en">
                <a:solidFill>
                  <a:srgbClr val="295269"/>
                </a:solidFill>
                <a:latin typeface="Dosis"/>
                <a:ea typeface="Dosis"/>
                <a:cs typeface="Dosis"/>
                <a:sym typeface="Dosis"/>
              </a:rPr>
              <a:t>Model C</a:t>
            </a:r>
            <a:endParaRPr>
              <a:solidFill>
                <a:srgbClr val="295269"/>
              </a:solidFill>
              <a:latin typeface="Dosis"/>
              <a:ea typeface="Dosis"/>
              <a:cs typeface="Dosis"/>
              <a:sym typeface="Dosis"/>
            </a:endParaRPr>
          </a:p>
        </p:txBody>
      </p:sp>
      <p:cxnSp>
        <p:nvCxnSpPr>
          <p:cNvPr id="134" name="Shape 134"/>
          <p:cNvCxnSpPr/>
          <p:nvPr/>
        </p:nvCxnSpPr>
        <p:spPr>
          <a:xfrm>
            <a:off x="536148" y="935240"/>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5" name="Shape 135"/>
          <p:cNvCxnSpPr/>
          <p:nvPr/>
        </p:nvCxnSpPr>
        <p:spPr>
          <a:xfrm>
            <a:off x="2619673"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6" name="Shape 136"/>
          <p:cNvCxnSpPr/>
          <p:nvPr/>
        </p:nvCxnSpPr>
        <p:spPr>
          <a:xfrm>
            <a:off x="4725435" y="935241"/>
            <a:ext cx="1819800" cy="0"/>
          </a:xfrm>
          <a:prstGeom prst="straightConnector1">
            <a:avLst/>
          </a:prstGeom>
          <a:noFill/>
          <a:ln w="9525" cap="rnd" cmpd="sng">
            <a:solidFill>
              <a:srgbClr val="BCBEC0"/>
            </a:solidFill>
            <a:prstDash val="solid"/>
            <a:miter lim="8000"/>
            <a:headEnd type="none" w="sm" len="sm"/>
            <a:tailEnd type="none" w="sm" len="sm"/>
          </a:ln>
        </p:spPr>
      </p:cxnSp>
      <p:cxnSp>
        <p:nvCxnSpPr>
          <p:cNvPr id="137" name="Shape 137"/>
          <p:cNvCxnSpPr/>
          <p:nvPr/>
        </p:nvCxnSpPr>
        <p:spPr>
          <a:xfrm>
            <a:off x="6816373" y="935241"/>
            <a:ext cx="1819800" cy="0"/>
          </a:xfrm>
          <a:prstGeom prst="straightConnector1">
            <a:avLst/>
          </a:prstGeom>
          <a:noFill/>
          <a:ln w="9525" cap="rnd" cmpd="sng">
            <a:solidFill>
              <a:srgbClr val="BCBEC0"/>
            </a:solidFill>
            <a:prstDash val="solid"/>
            <a:miter lim="8000"/>
            <a:headEnd type="none" w="sm" len="sm"/>
            <a:tailEnd type="none" w="sm" len="sm"/>
          </a:ln>
        </p:spPr>
      </p:cxn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oxes Slide">
  <p:cSld name="CUSTOM_19">
    <p:spTree>
      <p:nvGrpSpPr>
        <p:cNvPr id="1" name="Shape 138"/>
        <p:cNvGrpSpPr/>
        <p:nvPr/>
      </p:nvGrpSpPr>
      <p:grpSpPr>
        <a:xfrm>
          <a:off x="0" y="0"/>
          <a:ext cx="0" cy="0"/>
          <a:chOff x="0" y="0"/>
          <a:chExt cx="0" cy="0"/>
        </a:xfrm>
      </p:grpSpPr>
      <p:pic>
        <p:nvPicPr>
          <p:cNvPr id="139" name="Shape 139"/>
          <p:cNvPicPr preferRelativeResize="0"/>
          <p:nvPr/>
        </p:nvPicPr>
        <p:blipFill>
          <a:blip r:embed="rId2">
            <a:alphaModFix/>
          </a:blip>
          <a:stretch>
            <a:fillRect/>
          </a:stretch>
        </p:blipFill>
        <p:spPr>
          <a:xfrm>
            <a:off x="457359" y="1347812"/>
            <a:ext cx="2434455" cy="2447850"/>
          </a:xfrm>
          <a:prstGeom prst="rect">
            <a:avLst/>
          </a:prstGeom>
          <a:noFill/>
          <a:ln>
            <a:noFill/>
          </a:ln>
        </p:spPr>
      </p:pic>
      <p:sp>
        <p:nvSpPr>
          <p:cNvPr id="140" name="Shape 140"/>
          <p:cNvSpPr/>
          <p:nvPr/>
        </p:nvSpPr>
        <p:spPr>
          <a:xfrm>
            <a:off x="457359"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1" name="Shape 141"/>
          <p:cNvSpPr/>
          <p:nvPr/>
        </p:nvSpPr>
        <p:spPr>
          <a:xfrm>
            <a:off x="5857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2" name="Shape 142"/>
          <p:cNvCxnSpPr/>
          <p:nvPr/>
        </p:nvCxnSpPr>
        <p:spPr>
          <a:xfrm>
            <a:off x="627023"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3" name="Shape 143"/>
          <p:cNvSpPr/>
          <p:nvPr/>
        </p:nvSpPr>
        <p:spPr>
          <a:xfrm>
            <a:off x="6415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4" name="Shape 144"/>
          <p:cNvPicPr preferRelativeResize="0"/>
          <p:nvPr/>
        </p:nvPicPr>
        <p:blipFill>
          <a:blip r:embed="rId2">
            <a:alphaModFix/>
          </a:blip>
          <a:stretch>
            <a:fillRect/>
          </a:stretch>
        </p:blipFill>
        <p:spPr>
          <a:xfrm>
            <a:off x="3354758" y="1347812"/>
            <a:ext cx="2434455" cy="2447850"/>
          </a:xfrm>
          <a:prstGeom prst="rect">
            <a:avLst/>
          </a:prstGeom>
          <a:noFill/>
          <a:ln>
            <a:noFill/>
          </a:ln>
        </p:spPr>
      </p:pic>
      <p:sp>
        <p:nvSpPr>
          <p:cNvPr id="145" name="Shape 145"/>
          <p:cNvSpPr/>
          <p:nvPr/>
        </p:nvSpPr>
        <p:spPr>
          <a:xfrm>
            <a:off x="33547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46" name="Shape 146"/>
          <p:cNvSpPr/>
          <p:nvPr/>
        </p:nvSpPr>
        <p:spPr>
          <a:xfrm>
            <a:off x="3483123"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47" name="Shape 147"/>
          <p:cNvCxnSpPr/>
          <p:nvPr/>
        </p:nvCxnSpPr>
        <p:spPr>
          <a:xfrm>
            <a:off x="35244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48" name="Shape 148"/>
          <p:cNvSpPr/>
          <p:nvPr/>
        </p:nvSpPr>
        <p:spPr>
          <a:xfrm>
            <a:off x="3538933"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pic>
        <p:nvPicPr>
          <p:cNvPr id="149" name="Shape 149"/>
          <p:cNvPicPr preferRelativeResize="0"/>
          <p:nvPr/>
        </p:nvPicPr>
        <p:blipFill>
          <a:blip r:embed="rId2">
            <a:alphaModFix/>
          </a:blip>
          <a:stretch>
            <a:fillRect/>
          </a:stretch>
        </p:blipFill>
        <p:spPr>
          <a:xfrm>
            <a:off x="6252158" y="1347812"/>
            <a:ext cx="2434455" cy="2447850"/>
          </a:xfrm>
          <a:prstGeom prst="rect">
            <a:avLst/>
          </a:prstGeom>
          <a:noFill/>
          <a:ln>
            <a:noFill/>
          </a:ln>
        </p:spPr>
      </p:pic>
      <p:sp>
        <p:nvSpPr>
          <p:cNvPr id="150" name="Shape 150"/>
          <p:cNvSpPr/>
          <p:nvPr/>
        </p:nvSpPr>
        <p:spPr>
          <a:xfrm>
            <a:off x="6252158" y="1347812"/>
            <a:ext cx="2434482" cy="2447869"/>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w="9525" cap="flat" cmpd="sng">
            <a:solidFill>
              <a:srgbClr val="295269"/>
            </a:solidFill>
            <a:prstDash val="dash"/>
            <a:miter lim="8000"/>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000"/>
          </a:p>
        </p:txBody>
      </p:sp>
      <p:sp>
        <p:nvSpPr>
          <p:cNvPr id="151" name="Shape 151"/>
          <p:cNvSpPr/>
          <p:nvPr/>
        </p:nvSpPr>
        <p:spPr>
          <a:xfrm>
            <a:off x="6380522" y="1522982"/>
            <a:ext cx="2177712" cy="29916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1600" b="0" i="0" u="none" strike="noStrike" cap="none">
                <a:solidFill>
                  <a:srgbClr val="295269"/>
                </a:solidFill>
                <a:latin typeface="Dosis"/>
                <a:ea typeface="Dosis"/>
                <a:cs typeface="Dosis"/>
                <a:sym typeface="Dosis"/>
              </a:rPr>
              <a:t>BOX TITLE</a:t>
            </a:r>
            <a:endParaRPr sz="1600">
              <a:latin typeface="Dosis"/>
              <a:ea typeface="Dosis"/>
              <a:cs typeface="Dosis"/>
              <a:sym typeface="Dosis"/>
            </a:endParaRPr>
          </a:p>
        </p:txBody>
      </p:sp>
      <p:cxnSp>
        <p:nvCxnSpPr>
          <p:cNvPr id="152" name="Shape 152"/>
          <p:cNvCxnSpPr/>
          <p:nvPr/>
        </p:nvCxnSpPr>
        <p:spPr>
          <a:xfrm>
            <a:off x="6421822" y="1961728"/>
            <a:ext cx="2095200" cy="0"/>
          </a:xfrm>
          <a:prstGeom prst="straightConnector1">
            <a:avLst/>
          </a:prstGeom>
          <a:noFill/>
          <a:ln w="9525" cap="rnd" cmpd="sng">
            <a:solidFill>
              <a:srgbClr val="E6E7E8"/>
            </a:solidFill>
            <a:prstDash val="solid"/>
            <a:miter lim="8000"/>
            <a:headEnd type="none" w="sm" len="sm"/>
            <a:tailEnd type="none" w="sm" len="sm"/>
          </a:ln>
        </p:spPr>
      </p:cxnSp>
      <p:sp>
        <p:nvSpPr>
          <p:cNvPr id="153" name="Shape 153"/>
          <p:cNvSpPr/>
          <p:nvPr/>
        </p:nvSpPr>
        <p:spPr>
          <a:xfrm>
            <a:off x="6436332" y="2167111"/>
            <a:ext cx="2066106" cy="1378502"/>
          </a:xfrm>
          <a:custGeom>
            <a:avLst/>
            <a:gdLst/>
            <a:ahLst/>
            <a:cxnLst/>
            <a:rect l="0" t="0" r="0" b="0"/>
            <a:pathLst>
              <a:path w="21599" h="21599" extrusionOk="0">
                <a:moveTo>
                  <a:pt x="0" y="0"/>
                </a:moveTo>
                <a:lnTo>
                  <a:pt x="21599" y="0"/>
                </a:lnTo>
                <a:lnTo>
                  <a:pt x="21599" y="21599"/>
                </a:lnTo>
                <a:lnTo>
                  <a:pt x="0" y="21599"/>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2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cross-media information without cross-media value. </a:t>
            </a:r>
            <a:r>
              <a:rPr lang="en" sz="1100" b="0" i="0" u="none" strike="noStrike" cap="none">
                <a:solidFill>
                  <a:srgbClr val="FA726E"/>
                </a:solidFill>
                <a:latin typeface="Dosis"/>
                <a:ea typeface="Dosis"/>
                <a:cs typeface="Dosis"/>
                <a:sym typeface="Dosis"/>
              </a:rPr>
              <a:t>Quickly maximize timely</a:t>
            </a:r>
            <a:r>
              <a:rPr lang="en" sz="1100" b="0" i="0" u="none" strike="noStrike" cap="none">
                <a:solidFill>
                  <a:srgbClr val="295269"/>
                </a:solidFill>
                <a:latin typeface="Dosis"/>
                <a:ea typeface="Dosis"/>
                <a:cs typeface="Dosis"/>
                <a:sym typeface="Dosis"/>
              </a:rPr>
              <a:t> deliverables for real-time schemas. Dramatically maintain clicks-and-mortar solutions without functional solutions.</a:t>
            </a:r>
            <a:endParaRPr sz="1000">
              <a:latin typeface="Dosis"/>
              <a:ea typeface="Dosis"/>
              <a:cs typeface="Dosis"/>
              <a:sym typeface="Dosis"/>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ingle-Image Normal">
  <p:cSld name="CUSTOM_13">
    <p:spTree>
      <p:nvGrpSpPr>
        <p:cNvPr id="1" name="Shape 154"/>
        <p:cNvGrpSpPr/>
        <p:nvPr/>
      </p:nvGrpSpPr>
      <p:grpSpPr>
        <a:xfrm>
          <a:off x="0" y="0"/>
          <a:ext cx="0" cy="0"/>
          <a:chOff x="0" y="0"/>
          <a:chExt cx="0" cy="0"/>
        </a:xfrm>
      </p:grpSpPr>
      <p:sp>
        <p:nvSpPr>
          <p:cNvPr id="155" name="Shape 155"/>
          <p:cNvSpPr/>
          <p:nvPr/>
        </p:nvSpPr>
        <p:spPr>
          <a:xfrm>
            <a:off x="6096000" y="0"/>
            <a:ext cx="3048000" cy="5143500"/>
          </a:xfrm>
          <a:prstGeom prst="rect">
            <a:avLst/>
          </a:prstGeom>
          <a:solidFill>
            <a:srgbClr val="E6E7E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6" name="Shape 156"/>
          <p:cNvSpPr txBox="1"/>
          <p:nvPr/>
        </p:nvSpPr>
        <p:spPr>
          <a:xfrm>
            <a:off x="6291250" y="280950"/>
            <a:ext cx="2562300" cy="14574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2800">
                <a:solidFill>
                  <a:srgbClr val="204056"/>
                </a:solidFill>
                <a:latin typeface="Dosis"/>
                <a:ea typeface="Dosis"/>
                <a:cs typeface="Dosis"/>
                <a:sym typeface="Dosis"/>
              </a:rPr>
              <a:t>Title, could be longer or more wordy</a:t>
            </a:r>
            <a:endParaRPr sz="2800">
              <a:solidFill>
                <a:srgbClr val="204056"/>
              </a:solidFill>
              <a:latin typeface="Dosis"/>
              <a:ea typeface="Dosis"/>
              <a:cs typeface="Dosis"/>
              <a:sym typeface="Dosis"/>
            </a:endParaRPr>
          </a:p>
        </p:txBody>
      </p:sp>
      <p:sp>
        <p:nvSpPr>
          <p:cNvPr id="157" name="Shape 157"/>
          <p:cNvSpPr txBox="1"/>
          <p:nvPr/>
        </p:nvSpPr>
        <p:spPr>
          <a:xfrm>
            <a:off x="6257950" y="1843050"/>
            <a:ext cx="2628900" cy="3019500"/>
          </a:xfrm>
          <a:prstGeom prst="rect">
            <a:avLst/>
          </a:prstGeom>
          <a:noFill/>
          <a:ln>
            <a:noFill/>
          </a:ln>
        </p:spPr>
        <p:txBody>
          <a:bodyPr spcFirstLastPara="1" wrap="square" lIns="91425" tIns="91425" rIns="91425" bIns="91425" anchor="t" anchorCtr="0">
            <a:noAutofit/>
          </a:bodyPr>
          <a:lstStyle/>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Commentary</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Trends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b="1">
                <a:solidFill>
                  <a:srgbClr val="204056"/>
                </a:solidFill>
                <a:latin typeface="Dosis"/>
                <a:ea typeface="Dosis"/>
                <a:cs typeface="Dosis"/>
                <a:sym typeface="Dosis"/>
              </a:rPr>
              <a:t>Key Findings</a:t>
            </a:r>
            <a:endParaRPr sz="1100" b="1">
              <a:solidFill>
                <a:srgbClr val="204056"/>
              </a:solidFill>
              <a:latin typeface="Dosis"/>
              <a:ea typeface="Dosis"/>
              <a:cs typeface="Dosis"/>
              <a:sym typeface="Dosis"/>
            </a:endParaRPr>
          </a:p>
          <a:p>
            <a:pPr marL="0" lvl="0" indent="0" rtl="0">
              <a:lnSpc>
                <a:spcPct val="115000"/>
              </a:lnSpc>
              <a:spcBef>
                <a:spcPts val="0"/>
              </a:spcBef>
              <a:spcAft>
                <a:spcPts val="0"/>
              </a:spcAft>
              <a:buNone/>
            </a:pPr>
            <a:r>
              <a:rPr lang="en" sz="1100">
                <a:solidFill>
                  <a:srgbClr val="204056"/>
                </a:solidFill>
                <a:latin typeface="Dosis"/>
                <a:ea typeface="Dosis"/>
                <a:cs typeface="Dosis"/>
                <a:sym typeface="Dosis"/>
              </a:rPr>
              <a:t>Lorem ipsum dolor sit amet, consectetur adipiscing elit. Proin auctor odio eu ante egestas convallis. Etiam neque justo.</a:t>
            </a:r>
            <a:endParaRPr sz="1100">
              <a:solidFill>
                <a:srgbClr val="204056"/>
              </a:solidFill>
              <a:latin typeface="Dosis"/>
              <a:ea typeface="Dosis"/>
              <a:cs typeface="Dosis"/>
              <a:sym typeface="Dosis"/>
            </a:endParaRPr>
          </a:p>
          <a:p>
            <a:pPr marL="0" lvl="0" indent="0" rtl="0">
              <a:lnSpc>
                <a:spcPct val="115000"/>
              </a:lnSpc>
              <a:spcBef>
                <a:spcPts val="0"/>
              </a:spcBef>
              <a:spcAft>
                <a:spcPts val="0"/>
              </a:spcAft>
              <a:buNone/>
            </a:pPr>
            <a:endParaRPr>
              <a:solidFill>
                <a:srgbClr val="204056"/>
              </a:solidFill>
              <a:latin typeface="Dosis"/>
              <a:ea typeface="Dosis"/>
              <a:cs typeface="Dosis"/>
              <a:sym typeface="Dosis"/>
            </a:endParaRPr>
          </a:p>
        </p:txBody>
      </p:sp>
      <p:sp>
        <p:nvSpPr>
          <p:cNvPr id="158" name="Shape 158"/>
          <p:cNvSpPr/>
          <p:nvPr/>
        </p:nvSpPr>
        <p:spPr>
          <a:xfrm>
            <a:off x="486668" y="359490"/>
            <a:ext cx="2423304" cy="227707"/>
          </a:xfrm>
          <a:custGeom>
            <a:avLst/>
            <a:gdLst/>
            <a:ahLst/>
            <a:cxnLst/>
            <a:rect l="0" t="0" r="0" b="0"/>
            <a:pathLst>
              <a:path w="21600" h="21599" extrusionOk="0">
                <a:moveTo>
                  <a:pt x="0" y="0"/>
                </a:moveTo>
                <a:lnTo>
                  <a:pt x="21600" y="0"/>
                </a:lnTo>
                <a:lnTo>
                  <a:pt x="21600" y="21599"/>
                </a:lnTo>
                <a:lnTo>
                  <a:pt x="0" y="21599"/>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500" b="0" i="0" u="none" strike="noStrike" cap="none">
                <a:solidFill>
                  <a:srgbClr val="295269"/>
                </a:solidFill>
                <a:latin typeface="Dosis"/>
                <a:ea typeface="Dosis"/>
                <a:cs typeface="Dosis"/>
                <a:sym typeface="Dosis"/>
              </a:rPr>
              <a:t>IMAGE TITLE</a:t>
            </a:r>
            <a:endParaRPr sz="1500">
              <a:latin typeface="Dosis"/>
              <a:ea typeface="Dosis"/>
              <a:cs typeface="Dosis"/>
              <a:sym typeface="Dosis"/>
            </a:endParaRPr>
          </a:p>
        </p:txBody>
      </p:sp>
      <p:pic>
        <p:nvPicPr>
          <p:cNvPr id="159" name="Shape 159"/>
          <p:cNvPicPr preferRelativeResize="0"/>
          <p:nvPr/>
        </p:nvPicPr>
        <p:blipFill>
          <a:blip r:embed="rId2">
            <a:alphaModFix/>
          </a:blip>
          <a:stretch>
            <a:fillRect/>
          </a:stretch>
        </p:blipFill>
        <p:spPr>
          <a:xfrm>
            <a:off x="486668" y="784766"/>
            <a:ext cx="4521770" cy="3425651"/>
          </a:xfrm>
          <a:prstGeom prst="rect">
            <a:avLst/>
          </a:prstGeom>
          <a:noFill/>
          <a:ln>
            <a:noFill/>
          </a:ln>
        </p:spPr>
      </p:pic>
      <p:sp>
        <p:nvSpPr>
          <p:cNvPr id="160" name="Shape 160"/>
          <p:cNvSpPr/>
          <p:nvPr/>
        </p:nvSpPr>
        <p:spPr>
          <a:xfrm>
            <a:off x="486668" y="4452635"/>
            <a:ext cx="3240378" cy="333720"/>
          </a:xfrm>
          <a:custGeom>
            <a:avLst/>
            <a:gdLst/>
            <a:ahLst/>
            <a:cxnLst/>
            <a:rect l="0" t="0" r="0" b="0"/>
            <a:pathLst>
              <a:path w="21600" h="21600" extrusionOk="0">
                <a:moveTo>
                  <a:pt x="0" y="0"/>
                </a:moveTo>
                <a:lnTo>
                  <a:pt x="21600" y="0"/>
                </a:lnTo>
                <a:lnTo>
                  <a:pt x="21600" y="21600"/>
                </a:lnTo>
                <a:lnTo>
                  <a:pt x="0" y="21600"/>
                </a:lnTo>
                <a:lnTo>
                  <a:pt x="0" y="0"/>
                </a:lnTo>
                <a:close/>
              </a:path>
            </a:pathLst>
          </a:custGeom>
          <a:no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295269"/>
              </a:buClr>
              <a:buFont typeface="Arial"/>
              <a:buNone/>
            </a:pPr>
            <a:r>
              <a:rPr lang="en" sz="1100" b="0" i="0" u="none" strike="noStrike" cap="none">
                <a:solidFill>
                  <a:srgbClr val="295269"/>
                </a:solidFill>
                <a:latin typeface="Dosis"/>
                <a:ea typeface="Dosis"/>
                <a:cs typeface="Dosis"/>
                <a:sym typeface="Dosis"/>
              </a:rPr>
              <a:t>Efficiently unleash </a:t>
            </a:r>
            <a:r>
              <a:rPr lang="en" sz="1100" b="0" i="0" u="none" strike="noStrike" cap="none">
                <a:solidFill>
                  <a:srgbClr val="FA726E"/>
                </a:solidFill>
                <a:latin typeface="Dosis"/>
                <a:ea typeface="Dosis"/>
                <a:cs typeface="Dosis"/>
                <a:sym typeface="Dosis"/>
              </a:rPr>
              <a:t>cross-media</a:t>
            </a:r>
            <a:r>
              <a:rPr lang="en" sz="1100" b="0" i="0" u="none" strike="noStrike" cap="none">
                <a:solidFill>
                  <a:srgbClr val="295269"/>
                </a:solidFill>
                <a:latin typeface="Dosis"/>
                <a:ea typeface="Dosis"/>
                <a:cs typeface="Dosis"/>
                <a:sym typeface="Dosis"/>
              </a:rPr>
              <a:t> information without cross-media.</a:t>
            </a:r>
            <a:endParaRPr sz="1000">
              <a:latin typeface="Dosis"/>
              <a:ea typeface="Dosis"/>
              <a:cs typeface="Dosis"/>
              <a:sym typeface="Dosi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Statement 1">
  <p:cSld name="CUSTOM_15">
    <p:spTree>
      <p:nvGrpSpPr>
        <p:cNvPr id="1" name="Shape 168"/>
        <p:cNvGrpSpPr/>
        <p:nvPr/>
      </p:nvGrpSpPr>
      <p:grpSpPr>
        <a:xfrm>
          <a:off x="0" y="0"/>
          <a:ext cx="0" cy="0"/>
          <a:chOff x="0" y="0"/>
          <a:chExt cx="0" cy="0"/>
        </a:xfrm>
      </p:grpSpPr>
      <p:pic>
        <p:nvPicPr>
          <p:cNvPr id="169" name="Shape 169"/>
          <p:cNvPicPr preferRelativeResize="0"/>
          <p:nvPr/>
        </p:nvPicPr>
        <p:blipFill rotWithShape="1">
          <a:blip r:embed="rId2">
            <a:alphaModFix/>
          </a:blip>
          <a:srcRect b="15626"/>
          <a:stretch/>
        </p:blipFill>
        <p:spPr>
          <a:xfrm>
            <a:off x="0" y="0"/>
            <a:ext cx="9144000" cy="5143500"/>
          </a:xfrm>
          <a:prstGeom prst="rect">
            <a:avLst/>
          </a:prstGeom>
          <a:noFill/>
          <a:ln>
            <a:noFill/>
          </a:ln>
        </p:spPr>
      </p:pic>
      <p:sp>
        <p:nvSpPr>
          <p:cNvPr id="170" name="Shape 170"/>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1" name="Shape 171"/>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2" name="Shape 172"/>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Statement 2">
  <p:cSld name="CUSTOM_16">
    <p:spTree>
      <p:nvGrpSpPr>
        <p:cNvPr id="1" name="Shape 173"/>
        <p:cNvGrpSpPr/>
        <p:nvPr/>
      </p:nvGrpSpPr>
      <p:grpSpPr>
        <a:xfrm>
          <a:off x="0" y="0"/>
          <a:ext cx="0" cy="0"/>
          <a:chOff x="0" y="0"/>
          <a:chExt cx="0" cy="0"/>
        </a:xfrm>
      </p:grpSpPr>
      <p:pic>
        <p:nvPicPr>
          <p:cNvPr id="174" name="Shape 17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Shape 175"/>
          <p:cNvSpPr/>
          <p:nvPr/>
        </p:nvSpPr>
        <p:spPr>
          <a:xfrm>
            <a:off x="0" y="0"/>
            <a:ext cx="9144000" cy="5143500"/>
          </a:xfrm>
          <a:prstGeom prst="rect">
            <a:avLst/>
          </a:prstGeom>
          <a:solidFill>
            <a:srgbClr val="204056">
              <a:alpha val="8249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6" name="Shape 176"/>
          <p:cNvSpPr txBox="1"/>
          <p:nvPr/>
        </p:nvSpPr>
        <p:spPr>
          <a:xfrm>
            <a:off x="1152550" y="1666975"/>
            <a:ext cx="6639000" cy="1371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000">
                <a:solidFill>
                  <a:schemeClr val="lt1"/>
                </a:solidFill>
                <a:latin typeface="Dosis"/>
                <a:ea typeface="Dosis"/>
                <a:cs typeface="Dosis"/>
                <a:sym typeface="Dosis"/>
              </a:rPr>
              <a:t>This is a bold statement or “quote” with a full bleed image</a:t>
            </a:r>
            <a:endParaRPr sz="4000">
              <a:solidFill>
                <a:schemeClr val="lt1"/>
              </a:solidFill>
              <a:latin typeface="Dosis"/>
              <a:ea typeface="Dosis"/>
              <a:cs typeface="Dosis"/>
              <a:sym typeface="Dosis"/>
            </a:endParaRPr>
          </a:p>
          <a:p>
            <a:pPr marL="0" lvl="0" indent="0" algn="ctr" rtl="0">
              <a:spcBef>
                <a:spcPts val="0"/>
              </a:spcBef>
              <a:spcAft>
                <a:spcPts val="0"/>
              </a:spcAft>
              <a:buNone/>
            </a:pPr>
            <a:endParaRPr sz="3600">
              <a:solidFill>
                <a:schemeClr val="lt1"/>
              </a:solidFill>
              <a:latin typeface="Dosis"/>
              <a:ea typeface="Dosis"/>
              <a:cs typeface="Dosis"/>
              <a:sym typeface="Dosis"/>
            </a:endParaRPr>
          </a:p>
        </p:txBody>
      </p:sp>
      <p:sp>
        <p:nvSpPr>
          <p:cNvPr id="177" name="Shape 177"/>
          <p:cNvSpPr txBox="1"/>
          <p:nvPr/>
        </p:nvSpPr>
        <p:spPr>
          <a:xfrm>
            <a:off x="1514500" y="3381475"/>
            <a:ext cx="5915100" cy="447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a:solidFill>
                  <a:srgbClr val="BCBEC0"/>
                </a:solidFill>
                <a:latin typeface="Dosis"/>
                <a:ea typeface="Dosis"/>
                <a:cs typeface="Dosis"/>
                <a:sym typeface="Dosis"/>
              </a:rPr>
              <a:t>Name of Author (if it’s a quote)</a:t>
            </a:r>
            <a:endParaRPr sz="1600">
              <a:solidFill>
                <a:srgbClr val="BCBEC0"/>
              </a:solidFill>
              <a:latin typeface="Dosis"/>
              <a:ea typeface="Dosis"/>
              <a:cs typeface="Dosis"/>
              <a:sym typeface="Dosis"/>
            </a:endParaRPr>
          </a:p>
          <a:p>
            <a:pPr marL="0" lvl="0" indent="0" algn="ctr" rtl="0">
              <a:spcBef>
                <a:spcPts val="0"/>
              </a:spcBef>
              <a:spcAft>
                <a:spcPts val="0"/>
              </a:spcAft>
              <a:buNone/>
            </a:pPr>
            <a:endParaRPr sz="1600">
              <a:solidFill>
                <a:srgbClr val="BCBEC0"/>
              </a:solidFill>
              <a:latin typeface="Dosis"/>
              <a:ea typeface="Dosis"/>
              <a:cs typeface="Dosis"/>
              <a:sym typeface="Dosis"/>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Person Slide">
  <p:cSld name="CUSTOM_17">
    <p:bg>
      <p:bgPr>
        <a:solidFill>
          <a:srgbClr val="000000"/>
        </a:solidFill>
        <a:effectLst/>
      </p:bgPr>
    </p:bg>
    <p:spTree>
      <p:nvGrpSpPr>
        <p:cNvPr id="1" name="Shape 178"/>
        <p:cNvGrpSpPr/>
        <p:nvPr/>
      </p:nvGrpSpPr>
      <p:grpSpPr>
        <a:xfrm>
          <a:off x="0" y="0"/>
          <a:ext cx="0" cy="0"/>
          <a:chOff x="0" y="0"/>
          <a:chExt cx="0" cy="0"/>
        </a:xfrm>
      </p:grpSpPr>
      <p:pic>
        <p:nvPicPr>
          <p:cNvPr id="179" name="Shape 179"/>
          <p:cNvPicPr preferRelativeResize="0"/>
          <p:nvPr/>
        </p:nvPicPr>
        <p:blipFill>
          <a:blip r:embed="rId2">
            <a:alphaModFix/>
          </a:blip>
          <a:stretch>
            <a:fillRect/>
          </a:stretch>
        </p:blipFill>
        <p:spPr>
          <a:xfrm>
            <a:off x="0" y="0"/>
            <a:ext cx="5143500" cy="5143500"/>
          </a:xfrm>
          <a:prstGeom prst="rect">
            <a:avLst/>
          </a:prstGeom>
          <a:noFill/>
          <a:ln>
            <a:noFill/>
          </a:ln>
        </p:spPr>
      </p:pic>
      <p:sp>
        <p:nvSpPr>
          <p:cNvPr id="180" name="Shape 180"/>
          <p:cNvSpPr txBox="1"/>
          <p:nvPr/>
        </p:nvSpPr>
        <p:spPr>
          <a:xfrm>
            <a:off x="5581675" y="1952725"/>
            <a:ext cx="2409900" cy="16191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800">
                <a:solidFill>
                  <a:srgbClr val="BCBEC0"/>
                </a:solidFill>
                <a:latin typeface="Dosis"/>
                <a:ea typeface="Dosis"/>
                <a:cs typeface="Dosis"/>
                <a:sym typeface="Dosis"/>
              </a:rPr>
              <a:t>Passionate developer, lover of pizza and cute little dogs. Previously at Acme Inc and Awesome Startup.</a:t>
            </a:r>
            <a:endParaRPr sz="1800">
              <a:solidFill>
                <a:srgbClr val="BCBEC0"/>
              </a:solidFill>
              <a:latin typeface="Dosis"/>
              <a:ea typeface="Dosis"/>
              <a:cs typeface="Dosis"/>
              <a:sym typeface="Dosis"/>
            </a:endParaRPr>
          </a:p>
          <a:p>
            <a:pPr marL="0" lvl="0" indent="0" rtl="0">
              <a:spcBef>
                <a:spcPts val="0"/>
              </a:spcBef>
              <a:spcAft>
                <a:spcPts val="0"/>
              </a:spcAft>
              <a:buNone/>
            </a:pPr>
            <a:endParaRPr sz="1800">
              <a:solidFill>
                <a:srgbClr val="BCBEC0"/>
              </a:solidFill>
              <a:latin typeface="Dosis"/>
              <a:ea typeface="Dosis"/>
              <a:cs typeface="Dosis"/>
              <a:sym typeface="Dosis"/>
            </a:endParaRPr>
          </a:p>
        </p:txBody>
      </p:sp>
      <p:sp>
        <p:nvSpPr>
          <p:cNvPr id="181" name="Shape 181"/>
          <p:cNvSpPr txBox="1"/>
          <p:nvPr/>
        </p:nvSpPr>
        <p:spPr>
          <a:xfrm>
            <a:off x="5581675" y="1095475"/>
            <a:ext cx="2409900" cy="9240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a:solidFill>
                  <a:schemeClr val="lt1"/>
                </a:solidFill>
                <a:latin typeface="Dosis"/>
                <a:ea typeface="Dosis"/>
                <a:cs typeface="Dosis"/>
                <a:sym typeface="Dosis"/>
              </a:rPr>
              <a:t>Welcome</a:t>
            </a:r>
            <a:endParaRPr>
              <a:solidFill>
                <a:schemeClr val="lt1"/>
              </a:solidFill>
              <a:latin typeface="Dosis"/>
              <a:ea typeface="Dosis"/>
              <a:cs typeface="Dosis"/>
              <a:sym typeface="Dosis"/>
            </a:endParaRPr>
          </a:p>
          <a:p>
            <a:pPr marL="0" lvl="0" indent="0" rtl="0">
              <a:spcBef>
                <a:spcPts val="0"/>
              </a:spcBef>
              <a:spcAft>
                <a:spcPts val="0"/>
              </a:spcAft>
              <a:buNone/>
            </a:pPr>
            <a:r>
              <a:rPr lang="en" sz="2400">
                <a:solidFill>
                  <a:schemeClr val="lt1"/>
                </a:solidFill>
                <a:latin typeface="Dosis"/>
                <a:ea typeface="Dosis"/>
                <a:cs typeface="Dosis"/>
                <a:sym typeface="Dosis"/>
              </a:rPr>
              <a:t>John Coder</a:t>
            </a:r>
            <a:endParaRPr sz="2400">
              <a:solidFill>
                <a:schemeClr val="lt1"/>
              </a:solidFill>
              <a:latin typeface="Dosis"/>
              <a:ea typeface="Dosis"/>
              <a:cs typeface="Dosis"/>
              <a:sym typeface="Dosis"/>
            </a:endParaRPr>
          </a:p>
          <a:p>
            <a:pPr marL="0" lvl="0" indent="0" rtl="0">
              <a:spcBef>
                <a:spcPts val="0"/>
              </a:spcBef>
              <a:spcAft>
                <a:spcPts val="0"/>
              </a:spcAft>
              <a:buNone/>
            </a:pPr>
            <a:endParaRPr sz="1800">
              <a:solidFill>
                <a:schemeClr val="lt1"/>
              </a:solidFill>
              <a:latin typeface="Dosis"/>
              <a:ea typeface="Dosis"/>
              <a:cs typeface="Dosis"/>
              <a:sym typeface="Dosi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Logo over white">
  <p:cSld name="CUSTOM_5">
    <p:spTree>
      <p:nvGrpSpPr>
        <p:cNvPr id="1" name="Shape 182"/>
        <p:cNvGrpSpPr/>
        <p:nvPr/>
      </p:nvGrpSpPr>
      <p:grpSpPr>
        <a:xfrm>
          <a:off x="0" y="0"/>
          <a:ext cx="0" cy="0"/>
          <a:chOff x="0" y="0"/>
          <a:chExt cx="0" cy="0"/>
        </a:xfrm>
      </p:grpSpPr>
      <p:pic>
        <p:nvPicPr>
          <p:cNvPr id="183" name="Shape 183"/>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4" name="Shape 184"/>
          <p:cNvPicPr preferRelativeResize="0"/>
          <p:nvPr/>
        </p:nvPicPr>
        <p:blipFill>
          <a:blip r:embed="rId3">
            <a:alphaModFix/>
          </a:blip>
          <a:stretch>
            <a:fillRect/>
          </a:stretch>
        </p:blipFill>
        <p:spPr>
          <a:xfrm>
            <a:off x="3079949" y="2258699"/>
            <a:ext cx="2984101" cy="626100"/>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Logo over blue" type="titleOnly">
  <p:cSld name="TITLE_ONLY">
    <p:spTree>
      <p:nvGrpSpPr>
        <p:cNvPr id="1" name="Shape 185"/>
        <p:cNvGrpSpPr/>
        <p:nvPr/>
      </p:nvGrpSpPr>
      <p:grpSpPr>
        <a:xfrm>
          <a:off x="0" y="0"/>
          <a:ext cx="0" cy="0"/>
          <a:chOff x="0" y="0"/>
          <a:chExt cx="0" cy="0"/>
        </a:xfrm>
      </p:grpSpPr>
      <p:pic>
        <p:nvPicPr>
          <p:cNvPr id="186" name="Shape 186"/>
          <p:cNvPicPr preferRelativeResize="0"/>
          <p:nvPr/>
        </p:nvPicPr>
        <p:blipFill>
          <a:blip r:embed="rId2">
            <a:alphaModFix/>
          </a:blip>
          <a:stretch>
            <a:fillRect/>
          </a:stretch>
        </p:blipFill>
        <p:spPr>
          <a:xfrm>
            <a:off x="0" y="0"/>
            <a:ext cx="9144000" cy="5143500"/>
          </a:xfrm>
          <a:prstGeom prst="rect">
            <a:avLst/>
          </a:prstGeom>
          <a:noFill/>
          <a:ln>
            <a:noFill/>
          </a:ln>
        </p:spPr>
      </p:pic>
      <p:pic>
        <p:nvPicPr>
          <p:cNvPr id="187" name="Shape 187"/>
          <p:cNvPicPr preferRelativeResize="0"/>
          <p:nvPr/>
        </p:nvPicPr>
        <p:blipFill>
          <a:blip r:embed="rId3">
            <a:alphaModFix/>
          </a:blip>
          <a:stretch>
            <a:fillRect/>
          </a:stretch>
        </p:blipFill>
        <p:spPr>
          <a:xfrm>
            <a:off x="3079946" y="2257954"/>
            <a:ext cx="2984101" cy="627583"/>
          </a:xfrm>
          <a:prstGeom prst="rect">
            <a:avLst/>
          </a:prstGeom>
          <a:noFill/>
          <a:ln>
            <a:noFill/>
          </a:ln>
        </p:spPr>
      </p:pic>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Final Slide">
  <p:cSld name="CUSTOM_18">
    <p:bg>
      <p:bgPr>
        <a:solidFill>
          <a:srgbClr val="295269"/>
        </a:solidFill>
        <a:effectLst/>
      </p:bgPr>
    </p:bg>
    <p:spTree>
      <p:nvGrpSpPr>
        <p:cNvPr id="1" name="Shape 188"/>
        <p:cNvGrpSpPr/>
        <p:nvPr/>
      </p:nvGrpSpPr>
      <p:grpSpPr>
        <a:xfrm>
          <a:off x="0" y="0"/>
          <a:ext cx="0" cy="0"/>
          <a:chOff x="0" y="0"/>
          <a:chExt cx="0" cy="0"/>
        </a:xfrm>
      </p:grpSpPr>
      <p:sp>
        <p:nvSpPr>
          <p:cNvPr id="189" name="Shape 189"/>
          <p:cNvSpPr/>
          <p:nvPr/>
        </p:nvSpPr>
        <p:spPr>
          <a:xfrm>
            <a:off x="469021" y="2179413"/>
            <a:ext cx="8210374" cy="7846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ctr" rtl="0">
              <a:lnSpc>
                <a:spcPct val="100000"/>
              </a:lnSpc>
              <a:spcBef>
                <a:spcPts val="0"/>
              </a:spcBef>
              <a:spcAft>
                <a:spcPts val="0"/>
              </a:spcAft>
              <a:buClr>
                <a:srgbClr val="295269"/>
              </a:buClr>
              <a:buFont typeface="Arial"/>
              <a:buNone/>
            </a:pPr>
            <a:r>
              <a:rPr lang="en" sz="5600">
                <a:solidFill>
                  <a:schemeClr val="lt1"/>
                </a:solidFill>
                <a:latin typeface="Dosis"/>
                <a:ea typeface="Dosis"/>
                <a:cs typeface="Dosis"/>
                <a:sym typeface="Dosis"/>
              </a:rPr>
              <a:t>THANKS!</a:t>
            </a:r>
            <a:endParaRPr sz="1000">
              <a:solidFill>
                <a:schemeClr val="lt1"/>
              </a:solidFill>
              <a:latin typeface="Dosis"/>
              <a:ea typeface="Dosis"/>
              <a:cs typeface="Dosis"/>
              <a:sym typeface="Dosis"/>
            </a:endParaRPr>
          </a:p>
        </p:txBody>
      </p:sp>
      <p:sp>
        <p:nvSpPr>
          <p:cNvPr id="190" name="Shape 190"/>
          <p:cNvSpPr/>
          <p:nvPr/>
        </p:nvSpPr>
        <p:spPr>
          <a:xfrm>
            <a:off x="2676525" y="3243775"/>
            <a:ext cx="3790948" cy="66155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marR="0" lvl="0" indent="0" algn="ctr" rtl="0">
              <a:lnSpc>
                <a:spcPct val="100000"/>
              </a:lnSpc>
              <a:spcBef>
                <a:spcPts val="0"/>
              </a:spcBef>
              <a:spcAft>
                <a:spcPts val="0"/>
              </a:spcAft>
              <a:buClr>
                <a:srgbClr val="8A8A8A"/>
              </a:buClr>
              <a:buFont typeface="Arial"/>
              <a:buNone/>
            </a:pPr>
            <a:r>
              <a:rPr lang="en">
                <a:solidFill>
                  <a:schemeClr val="lt1"/>
                </a:solidFill>
                <a:latin typeface="Dosis"/>
                <a:ea typeface="Dosis"/>
                <a:cs typeface="Dosis"/>
                <a:sym typeface="Dosis"/>
              </a:rPr>
              <a:t>Zach Sims   </a:t>
            </a:r>
            <a:endParaRPr>
              <a:solidFill>
                <a:schemeClr val="lt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@zsims   </a:t>
            </a:r>
            <a:endParaRPr sz="1200">
              <a:solidFill>
                <a:srgbClr val="BCBEC0"/>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r>
              <a:rPr lang="en" sz="1200">
                <a:solidFill>
                  <a:srgbClr val="BCBEC0"/>
                </a:solidFill>
                <a:latin typeface="Dosis"/>
                <a:ea typeface="Dosis"/>
                <a:cs typeface="Dosis"/>
                <a:sym typeface="Dosis"/>
              </a:rPr>
              <a:t>zach@codecademy.com</a:t>
            </a:r>
            <a:endParaRPr sz="1200">
              <a:solidFill>
                <a:srgbClr val="BCBEC0"/>
              </a:solidFill>
              <a:latin typeface="Dosis"/>
              <a:ea typeface="Dosis"/>
              <a:cs typeface="Dosis"/>
              <a:sym typeface="Dosis"/>
            </a:endParaRPr>
          </a:p>
        </p:txBody>
      </p:sp>
      <p:pic>
        <p:nvPicPr>
          <p:cNvPr id="191" name="Shape 191"/>
          <p:cNvPicPr preferRelativeResize="0"/>
          <p:nvPr/>
        </p:nvPicPr>
        <p:blipFill>
          <a:blip r:embed="rId2">
            <a:alphaModFix/>
          </a:blip>
          <a:stretch>
            <a:fillRect/>
          </a:stretch>
        </p:blipFill>
        <p:spPr>
          <a:xfrm>
            <a:off x="3890566" y="1496600"/>
            <a:ext cx="1362880" cy="286626"/>
          </a:xfrm>
          <a:prstGeom prst="rect">
            <a:avLst/>
          </a:prstGeom>
          <a:noFill/>
          <a:ln>
            <a:noFill/>
          </a:ln>
        </p:spPr>
      </p:pic>
      <p:sp>
        <p:nvSpPr>
          <p:cNvPr id="192" name="Shape 192"/>
          <p:cNvSpPr/>
          <p:nvPr/>
        </p:nvSpPr>
        <p:spPr>
          <a:xfrm>
            <a:off x="2676525" y="4634425"/>
            <a:ext cx="3790948" cy="34727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t" anchorCtr="0">
            <a:noAutofit/>
          </a:bodyPr>
          <a:lstStyle/>
          <a:p>
            <a:pPr marL="0" lvl="0" indent="0" algn="ctr" rtl="0">
              <a:spcBef>
                <a:spcPts val="0"/>
              </a:spcBef>
              <a:spcAft>
                <a:spcPts val="0"/>
              </a:spcAft>
              <a:buClr>
                <a:srgbClr val="C8CACB"/>
              </a:buClr>
              <a:buFont typeface="Arial"/>
              <a:buNone/>
            </a:pPr>
            <a:r>
              <a:rPr lang="en" sz="1200">
                <a:solidFill>
                  <a:srgbClr val="C8CACB"/>
                </a:solidFill>
                <a:latin typeface="Dosis"/>
                <a:ea typeface="Dosis"/>
                <a:cs typeface="Dosis"/>
                <a:sym typeface="Dosis"/>
              </a:rPr>
              <a:t>WE’RE HIRING:</a:t>
            </a:r>
            <a:r>
              <a:rPr lang="en" sz="1200">
                <a:solidFill>
                  <a:srgbClr val="F4F5F5"/>
                </a:solidFill>
                <a:latin typeface="Dosis"/>
                <a:ea typeface="Dosis"/>
                <a:cs typeface="Dosis"/>
                <a:sym typeface="Dosis"/>
              </a:rPr>
              <a:t> </a:t>
            </a:r>
            <a:r>
              <a:rPr lang="en" sz="1200">
                <a:solidFill>
                  <a:srgbClr val="FA726E"/>
                </a:solidFill>
                <a:latin typeface="Dosis"/>
                <a:ea typeface="Dosis"/>
                <a:cs typeface="Dosis"/>
                <a:sym typeface="Dosis"/>
              </a:rPr>
              <a:t>http://www.codecademy.com/about/jobs</a:t>
            </a:r>
            <a:endParaRPr sz="1200">
              <a:solidFill>
                <a:schemeClr val="dk1"/>
              </a:solidFill>
              <a:latin typeface="Dosis"/>
              <a:ea typeface="Dosis"/>
              <a:cs typeface="Dosis"/>
              <a:sym typeface="Dosis"/>
            </a:endParaRPr>
          </a:p>
          <a:p>
            <a:pPr marL="0" marR="0" lvl="0" indent="0" algn="ctr" rtl="0">
              <a:lnSpc>
                <a:spcPct val="100000"/>
              </a:lnSpc>
              <a:spcBef>
                <a:spcPts val="0"/>
              </a:spcBef>
              <a:spcAft>
                <a:spcPts val="0"/>
              </a:spcAft>
              <a:buClr>
                <a:srgbClr val="8A8A8A"/>
              </a:buClr>
              <a:buFont typeface="Arial"/>
              <a:buNone/>
            </a:pPr>
            <a:endParaRPr sz="1200">
              <a:solidFill>
                <a:schemeClr val="lt1"/>
              </a:solidFill>
              <a:latin typeface="Dosis"/>
              <a:ea typeface="Dosis"/>
              <a:cs typeface="Dosis"/>
              <a:sym typeface="Dosi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93"/>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meline">
  <p:cSld name="CUSTOM_21">
    <p:spTree>
      <p:nvGrpSpPr>
        <p:cNvPr id="1" name="Shape 194"/>
        <p:cNvGrpSpPr/>
        <p:nvPr/>
      </p:nvGrpSpPr>
      <p:grpSpPr>
        <a:xfrm>
          <a:off x="0" y="0"/>
          <a:ext cx="0" cy="0"/>
          <a:chOff x="0" y="0"/>
          <a:chExt cx="0" cy="0"/>
        </a:xfrm>
      </p:grpSpPr>
      <p:cxnSp>
        <p:nvCxnSpPr>
          <p:cNvPr id="195" name="Shape 195"/>
          <p:cNvCxnSpPr/>
          <p:nvPr/>
        </p:nvCxnSpPr>
        <p:spPr>
          <a:xfrm>
            <a:off x="3811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6" name="Shape 196"/>
          <p:cNvSpPr txBox="1"/>
          <p:nvPr/>
        </p:nvSpPr>
        <p:spPr>
          <a:xfrm>
            <a:off x="4197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Q2</a:t>
            </a:r>
            <a:endParaRPr sz="900">
              <a:latin typeface="Dosis"/>
              <a:ea typeface="Dosis"/>
              <a:cs typeface="Dosis"/>
              <a:sym typeface="Dosis"/>
            </a:endParaRPr>
          </a:p>
        </p:txBody>
      </p:sp>
      <p:cxnSp>
        <p:nvCxnSpPr>
          <p:cNvPr id="197" name="Shape 197"/>
          <p:cNvCxnSpPr/>
          <p:nvPr/>
        </p:nvCxnSpPr>
        <p:spPr>
          <a:xfrm>
            <a:off x="3202338"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198" name="Shape 198"/>
          <p:cNvSpPr txBox="1"/>
          <p:nvPr/>
        </p:nvSpPr>
        <p:spPr>
          <a:xfrm>
            <a:off x="3240913"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Q3</a:t>
            </a:r>
            <a:endParaRPr sz="900">
              <a:latin typeface="Dosis"/>
              <a:ea typeface="Dosis"/>
              <a:cs typeface="Dosis"/>
              <a:sym typeface="Dosis"/>
            </a:endParaRPr>
          </a:p>
        </p:txBody>
      </p:sp>
      <p:cxnSp>
        <p:nvCxnSpPr>
          <p:cNvPr id="199" name="Shape 199"/>
          <p:cNvCxnSpPr/>
          <p:nvPr/>
        </p:nvCxnSpPr>
        <p:spPr>
          <a:xfrm>
            <a:off x="6023550" y="4509450"/>
            <a:ext cx="0" cy="282900"/>
          </a:xfrm>
          <a:prstGeom prst="straightConnector1">
            <a:avLst/>
          </a:prstGeom>
          <a:noFill/>
          <a:ln w="9525" cap="flat" cmpd="sng">
            <a:solidFill>
              <a:srgbClr val="000000"/>
            </a:solidFill>
            <a:prstDash val="solid"/>
            <a:round/>
            <a:headEnd type="none" w="med" len="med"/>
            <a:tailEnd type="none" w="med" len="med"/>
          </a:ln>
        </p:spPr>
      </p:cxnSp>
      <p:sp>
        <p:nvSpPr>
          <p:cNvPr id="200" name="Shape 200"/>
          <p:cNvSpPr txBox="1"/>
          <p:nvPr/>
        </p:nvSpPr>
        <p:spPr>
          <a:xfrm>
            <a:off x="6062125" y="4480500"/>
            <a:ext cx="13098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latin typeface="Dosis"/>
                <a:ea typeface="Dosis"/>
                <a:cs typeface="Dosis"/>
                <a:sym typeface="Dosis"/>
              </a:rPr>
              <a:t>Q4</a:t>
            </a:r>
            <a:endParaRPr sz="900">
              <a:latin typeface="Dosis"/>
              <a:ea typeface="Dosis"/>
              <a:cs typeface="Dosis"/>
              <a:sym typeface="Dosis"/>
            </a:endParaRPr>
          </a:p>
        </p:txBody>
      </p:sp>
      <p:cxnSp>
        <p:nvCxnSpPr>
          <p:cNvPr id="201" name="Shape 201"/>
          <p:cNvCxnSpPr/>
          <p:nvPr/>
        </p:nvCxnSpPr>
        <p:spPr>
          <a:xfrm>
            <a:off x="3811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2" name="Shape 202"/>
          <p:cNvSpPr txBox="1"/>
          <p:nvPr/>
        </p:nvSpPr>
        <p:spPr>
          <a:xfrm>
            <a:off x="4197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July</a:t>
            </a:r>
            <a:endParaRPr sz="900">
              <a:solidFill>
                <a:srgbClr val="B7B7B7"/>
              </a:solidFill>
              <a:latin typeface="Dosis"/>
              <a:ea typeface="Dosis"/>
              <a:cs typeface="Dosis"/>
              <a:sym typeface="Dosis"/>
            </a:endParaRPr>
          </a:p>
        </p:txBody>
      </p:sp>
      <p:sp>
        <p:nvSpPr>
          <p:cNvPr id="203" name="Shape 203"/>
          <p:cNvSpPr txBox="1"/>
          <p:nvPr/>
        </p:nvSpPr>
        <p:spPr>
          <a:xfrm>
            <a:off x="1365081"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August</a:t>
            </a:r>
            <a:endParaRPr sz="900">
              <a:solidFill>
                <a:srgbClr val="B7B7B7"/>
              </a:solidFill>
              <a:latin typeface="Dosis"/>
              <a:ea typeface="Dosis"/>
              <a:cs typeface="Dosis"/>
              <a:sym typeface="Dosis"/>
            </a:endParaRPr>
          </a:p>
        </p:txBody>
      </p:sp>
      <p:cxnSp>
        <p:nvCxnSpPr>
          <p:cNvPr id="204" name="Shape 204"/>
          <p:cNvCxnSpPr/>
          <p:nvPr/>
        </p:nvCxnSpPr>
        <p:spPr>
          <a:xfrm>
            <a:off x="1326506"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5" name="Shape 205"/>
          <p:cNvSpPr txBox="1"/>
          <p:nvPr/>
        </p:nvSpPr>
        <p:spPr>
          <a:xfrm>
            <a:off x="23122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September</a:t>
            </a:r>
            <a:endParaRPr sz="900">
              <a:solidFill>
                <a:srgbClr val="B7B7B7"/>
              </a:solidFill>
              <a:latin typeface="Dosis"/>
              <a:ea typeface="Dosis"/>
              <a:cs typeface="Dosis"/>
              <a:sym typeface="Dosis"/>
            </a:endParaRPr>
          </a:p>
        </p:txBody>
      </p:sp>
      <p:cxnSp>
        <p:nvCxnSpPr>
          <p:cNvPr id="206" name="Shape 206"/>
          <p:cNvCxnSpPr/>
          <p:nvPr/>
        </p:nvCxnSpPr>
        <p:spPr>
          <a:xfrm>
            <a:off x="22736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07" name="Shape 207"/>
          <p:cNvCxnSpPr/>
          <p:nvPr/>
        </p:nvCxnSpPr>
        <p:spPr>
          <a:xfrm>
            <a:off x="60235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08" name="Shape 208"/>
          <p:cNvSpPr txBox="1"/>
          <p:nvPr/>
        </p:nvSpPr>
        <p:spPr>
          <a:xfrm>
            <a:off x="60621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January</a:t>
            </a:r>
            <a:endParaRPr sz="900">
              <a:solidFill>
                <a:srgbClr val="B7B7B7"/>
              </a:solidFill>
              <a:latin typeface="Dosis"/>
              <a:ea typeface="Dosis"/>
              <a:cs typeface="Dosis"/>
              <a:sym typeface="Dosis"/>
            </a:endParaRPr>
          </a:p>
        </p:txBody>
      </p:sp>
      <p:sp>
        <p:nvSpPr>
          <p:cNvPr id="209" name="Shape 209"/>
          <p:cNvSpPr txBox="1"/>
          <p:nvPr/>
        </p:nvSpPr>
        <p:spPr>
          <a:xfrm>
            <a:off x="70074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February</a:t>
            </a:r>
            <a:endParaRPr sz="900">
              <a:solidFill>
                <a:srgbClr val="B7B7B7"/>
              </a:solidFill>
              <a:latin typeface="Dosis"/>
              <a:ea typeface="Dosis"/>
              <a:cs typeface="Dosis"/>
              <a:sym typeface="Dosis"/>
            </a:endParaRPr>
          </a:p>
        </p:txBody>
      </p:sp>
      <p:cxnSp>
        <p:nvCxnSpPr>
          <p:cNvPr id="210" name="Shape 210"/>
          <p:cNvCxnSpPr/>
          <p:nvPr/>
        </p:nvCxnSpPr>
        <p:spPr>
          <a:xfrm>
            <a:off x="69689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1" name="Shape 211"/>
          <p:cNvSpPr txBox="1"/>
          <p:nvPr/>
        </p:nvSpPr>
        <p:spPr>
          <a:xfrm>
            <a:off x="79546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March</a:t>
            </a:r>
            <a:endParaRPr sz="900">
              <a:solidFill>
                <a:srgbClr val="B7B7B7"/>
              </a:solidFill>
              <a:latin typeface="Dosis"/>
              <a:ea typeface="Dosis"/>
              <a:cs typeface="Dosis"/>
              <a:sym typeface="Dosis"/>
            </a:endParaRPr>
          </a:p>
        </p:txBody>
      </p:sp>
      <p:cxnSp>
        <p:nvCxnSpPr>
          <p:cNvPr id="212" name="Shape 212"/>
          <p:cNvCxnSpPr/>
          <p:nvPr/>
        </p:nvCxnSpPr>
        <p:spPr>
          <a:xfrm>
            <a:off x="79160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3" name="Shape 213"/>
          <p:cNvCxnSpPr/>
          <p:nvPr/>
        </p:nvCxnSpPr>
        <p:spPr>
          <a:xfrm>
            <a:off x="3202350"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4" name="Shape 214"/>
          <p:cNvSpPr txBox="1"/>
          <p:nvPr/>
        </p:nvSpPr>
        <p:spPr>
          <a:xfrm>
            <a:off x="3240925"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October</a:t>
            </a:r>
            <a:endParaRPr sz="900">
              <a:solidFill>
                <a:srgbClr val="B7B7B7"/>
              </a:solidFill>
              <a:latin typeface="Dosis"/>
              <a:ea typeface="Dosis"/>
              <a:cs typeface="Dosis"/>
              <a:sym typeface="Dosis"/>
            </a:endParaRPr>
          </a:p>
        </p:txBody>
      </p:sp>
      <p:sp>
        <p:nvSpPr>
          <p:cNvPr id="215" name="Shape 215"/>
          <p:cNvSpPr txBox="1"/>
          <p:nvPr/>
        </p:nvSpPr>
        <p:spPr>
          <a:xfrm>
            <a:off x="4186280"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November</a:t>
            </a:r>
            <a:endParaRPr sz="900">
              <a:solidFill>
                <a:srgbClr val="B7B7B7"/>
              </a:solidFill>
              <a:latin typeface="Dosis"/>
              <a:ea typeface="Dosis"/>
              <a:cs typeface="Dosis"/>
              <a:sym typeface="Dosis"/>
            </a:endParaRPr>
          </a:p>
        </p:txBody>
      </p:sp>
      <p:cxnSp>
        <p:nvCxnSpPr>
          <p:cNvPr id="216" name="Shape 216"/>
          <p:cNvCxnSpPr/>
          <p:nvPr/>
        </p:nvCxnSpPr>
        <p:spPr>
          <a:xfrm>
            <a:off x="4147705" y="4069625"/>
            <a:ext cx="0" cy="282900"/>
          </a:xfrm>
          <a:prstGeom prst="straightConnector1">
            <a:avLst/>
          </a:prstGeom>
          <a:noFill/>
          <a:ln w="9525" cap="flat" cmpd="sng">
            <a:solidFill>
              <a:srgbClr val="CCCCCC"/>
            </a:solidFill>
            <a:prstDash val="solid"/>
            <a:round/>
            <a:headEnd type="none" w="med" len="med"/>
            <a:tailEnd type="none" w="med" len="med"/>
          </a:ln>
        </p:spPr>
      </p:cxnSp>
      <p:sp>
        <p:nvSpPr>
          <p:cNvPr id="217" name="Shape 217"/>
          <p:cNvSpPr txBox="1"/>
          <p:nvPr/>
        </p:nvSpPr>
        <p:spPr>
          <a:xfrm>
            <a:off x="5133469" y="4040675"/>
            <a:ext cx="8592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900">
                <a:solidFill>
                  <a:srgbClr val="B7B7B7"/>
                </a:solidFill>
                <a:latin typeface="Dosis"/>
                <a:ea typeface="Dosis"/>
                <a:cs typeface="Dosis"/>
                <a:sym typeface="Dosis"/>
              </a:rPr>
              <a:t>December</a:t>
            </a:r>
            <a:endParaRPr sz="900">
              <a:solidFill>
                <a:srgbClr val="B7B7B7"/>
              </a:solidFill>
              <a:latin typeface="Dosis"/>
              <a:ea typeface="Dosis"/>
              <a:cs typeface="Dosis"/>
              <a:sym typeface="Dosis"/>
            </a:endParaRPr>
          </a:p>
          <a:p>
            <a:pPr marL="0" lvl="0" indent="0" rtl="0">
              <a:spcBef>
                <a:spcPts val="0"/>
              </a:spcBef>
              <a:spcAft>
                <a:spcPts val="0"/>
              </a:spcAft>
              <a:buNone/>
            </a:pPr>
            <a:endParaRPr sz="900">
              <a:solidFill>
                <a:srgbClr val="B7B7B7"/>
              </a:solidFill>
              <a:latin typeface="Dosis"/>
              <a:ea typeface="Dosis"/>
              <a:cs typeface="Dosis"/>
              <a:sym typeface="Dosis"/>
            </a:endParaRPr>
          </a:p>
        </p:txBody>
      </p:sp>
      <p:cxnSp>
        <p:nvCxnSpPr>
          <p:cNvPr id="218" name="Shape 218"/>
          <p:cNvCxnSpPr/>
          <p:nvPr/>
        </p:nvCxnSpPr>
        <p:spPr>
          <a:xfrm>
            <a:off x="5094894" y="4069625"/>
            <a:ext cx="0" cy="282900"/>
          </a:xfrm>
          <a:prstGeom prst="straightConnector1">
            <a:avLst/>
          </a:prstGeom>
          <a:noFill/>
          <a:ln w="9525" cap="flat" cmpd="sng">
            <a:solidFill>
              <a:srgbClr val="CCCCCC"/>
            </a:solidFill>
            <a:prstDash val="solid"/>
            <a:round/>
            <a:headEnd type="none" w="med" len="med"/>
            <a:tailEnd type="none" w="med" len="med"/>
          </a:ln>
        </p:spPr>
      </p:cxnSp>
      <p:cxnSp>
        <p:nvCxnSpPr>
          <p:cNvPr id="219" name="Shape 219"/>
          <p:cNvCxnSpPr/>
          <p:nvPr/>
        </p:nvCxnSpPr>
        <p:spPr>
          <a:xfrm>
            <a:off x="3202338"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0" name="Shape 220"/>
          <p:cNvCxnSpPr/>
          <p:nvPr/>
        </p:nvCxnSpPr>
        <p:spPr>
          <a:xfrm>
            <a:off x="6023550" y="977325"/>
            <a:ext cx="0" cy="2893500"/>
          </a:xfrm>
          <a:prstGeom prst="straightConnector1">
            <a:avLst/>
          </a:prstGeom>
          <a:noFill/>
          <a:ln w="9525" cap="flat" cmpd="sng">
            <a:solidFill>
              <a:srgbClr val="939598"/>
            </a:solidFill>
            <a:prstDash val="dot"/>
            <a:round/>
            <a:headEnd type="none" w="med" len="med"/>
            <a:tailEnd type="none" w="med" len="med"/>
          </a:ln>
        </p:spPr>
      </p:cxnSp>
      <p:cxnSp>
        <p:nvCxnSpPr>
          <p:cNvPr id="221" name="Shape 221"/>
          <p:cNvCxnSpPr/>
          <p:nvPr/>
        </p:nvCxnSpPr>
        <p:spPr>
          <a:xfrm>
            <a:off x="381150"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22" name="Shape 222"/>
          <p:cNvSpPr/>
          <p:nvPr/>
        </p:nvSpPr>
        <p:spPr>
          <a:xfrm>
            <a:off x="1326500" y="3228775"/>
            <a:ext cx="1881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Spec definition</a:t>
            </a:r>
            <a:endParaRPr sz="1000">
              <a:solidFill>
                <a:srgbClr val="666666"/>
              </a:solidFill>
              <a:latin typeface="Dosis"/>
              <a:ea typeface="Dosis"/>
              <a:cs typeface="Dosis"/>
              <a:sym typeface="Dosis"/>
            </a:endParaRPr>
          </a:p>
        </p:txBody>
      </p:sp>
      <p:sp>
        <p:nvSpPr>
          <p:cNvPr id="223" name="Shape 223"/>
          <p:cNvSpPr/>
          <p:nvPr/>
        </p:nvSpPr>
        <p:spPr>
          <a:xfrm>
            <a:off x="3207925" y="3228775"/>
            <a:ext cx="28155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Evaluate, and build</a:t>
            </a:r>
            <a:endParaRPr sz="1000">
              <a:solidFill>
                <a:srgbClr val="666666"/>
              </a:solidFill>
              <a:latin typeface="Dosis"/>
              <a:ea typeface="Dosis"/>
              <a:cs typeface="Dosis"/>
              <a:sym typeface="Dosis"/>
            </a:endParaRPr>
          </a:p>
        </p:txBody>
      </p:sp>
      <p:sp>
        <p:nvSpPr>
          <p:cNvPr id="224" name="Shape 224"/>
          <p:cNvSpPr/>
          <p:nvPr/>
        </p:nvSpPr>
        <p:spPr>
          <a:xfrm>
            <a:off x="6023552" y="34435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non-US app store?</a:t>
            </a:r>
            <a:endParaRPr sz="1000">
              <a:solidFill>
                <a:srgbClr val="666666"/>
              </a:solidFill>
              <a:latin typeface="Dosis"/>
              <a:ea typeface="Dosis"/>
              <a:cs typeface="Dosis"/>
              <a:sym typeface="Dosis"/>
            </a:endParaRPr>
          </a:p>
        </p:txBody>
      </p:sp>
      <p:sp>
        <p:nvSpPr>
          <p:cNvPr id="225" name="Shape 225"/>
          <p:cNvSpPr/>
          <p:nvPr/>
        </p:nvSpPr>
        <p:spPr>
          <a:xfrm>
            <a:off x="1326450" y="1196281"/>
            <a:ext cx="22944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LTP 1+2 francine release</a:t>
            </a:r>
            <a:endParaRPr sz="1000">
              <a:solidFill>
                <a:srgbClr val="FFFFFF"/>
              </a:solidFill>
              <a:latin typeface="Dosis"/>
              <a:ea typeface="Dosis"/>
              <a:cs typeface="Dosis"/>
              <a:sym typeface="Dosis"/>
            </a:endParaRPr>
          </a:p>
        </p:txBody>
      </p:sp>
      <p:sp>
        <p:nvSpPr>
          <p:cNvPr id="226" name="Shape 226"/>
          <p:cNvSpPr/>
          <p:nvPr/>
        </p:nvSpPr>
        <p:spPr>
          <a:xfrm>
            <a:off x="3620852" y="1196281"/>
            <a:ext cx="11220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final release</a:t>
            </a:r>
            <a:endParaRPr sz="1000">
              <a:solidFill>
                <a:srgbClr val="FFFFFF"/>
              </a:solidFill>
              <a:latin typeface="Dosis"/>
              <a:ea typeface="Dosis"/>
              <a:cs typeface="Dosis"/>
              <a:sym typeface="Dosis"/>
            </a:endParaRPr>
          </a:p>
        </p:txBody>
      </p:sp>
      <p:sp>
        <p:nvSpPr>
          <p:cNvPr id="227" name="Shape 227"/>
          <p:cNvSpPr/>
          <p:nvPr/>
        </p:nvSpPr>
        <p:spPr>
          <a:xfrm>
            <a:off x="1326450" y="1501081"/>
            <a:ext cx="1881300" cy="2148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HT: 100 interviews</a:t>
            </a:r>
            <a:endParaRPr sz="1000">
              <a:solidFill>
                <a:srgbClr val="FFFFFF"/>
              </a:solidFill>
              <a:latin typeface="Dosis"/>
              <a:ea typeface="Dosis"/>
              <a:cs typeface="Dosis"/>
              <a:sym typeface="Dosis"/>
            </a:endParaRPr>
          </a:p>
        </p:txBody>
      </p:sp>
      <p:sp>
        <p:nvSpPr>
          <p:cNvPr id="228" name="Shape 228"/>
          <p:cNvSpPr/>
          <p:nvPr/>
        </p:nvSpPr>
        <p:spPr>
          <a:xfrm>
            <a:off x="3210751" y="1501081"/>
            <a:ext cx="1391400" cy="323700"/>
          </a:xfrm>
          <a:prstGeom prst="roundRect">
            <a:avLst>
              <a:gd name="adj" fmla="val 0"/>
            </a:avLst>
          </a:prstGeom>
          <a:solidFill>
            <a:srgbClr val="29526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hireability funnel + integration?</a:t>
            </a:r>
            <a:endParaRPr sz="1000">
              <a:solidFill>
                <a:srgbClr val="FFFFFF"/>
              </a:solidFill>
              <a:latin typeface="Dosis"/>
              <a:ea typeface="Dosis"/>
              <a:cs typeface="Dosis"/>
              <a:sym typeface="Dosis"/>
            </a:endParaRPr>
          </a:p>
        </p:txBody>
      </p:sp>
      <p:sp>
        <p:nvSpPr>
          <p:cNvPr id="229" name="Shape 229"/>
          <p:cNvSpPr/>
          <p:nvPr/>
        </p:nvSpPr>
        <p:spPr>
          <a:xfrm>
            <a:off x="1326450" y="2255231"/>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Peer Code Review</a:t>
            </a:r>
            <a:endParaRPr sz="1000">
              <a:solidFill>
                <a:srgbClr val="FFFFFF"/>
              </a:solidFill>
              <a:latin typeface="Dosis"/>
              <a:ea typeface="Dosis"/>
              <a:cs typeface="Dosis"/>
              <a:sym typeface="Dosis"/>
            </a:endParaRPr>
          </a:p>
        </p:txBody>
      </p:sp>
      <p:sp>
        <p:nvSpPr>
          <p:cNvPr id="230" name="Shape 230"/>
          <p:cNvSpPr/>
          <p:nvPr/>
        </p:nvSpPr>
        <p:spPr>
          <a:xfrm>
            <a:off x="1326450" y="2552106"/>
            <a:ext cx="1881300" cy="214800"/>
          </a:xfrm>
          <a:prstGeom prst="roundRect">
            <a:avLst>
              <a:gd name="adj" fmla="val 0"/>
            </a:avLst>
          </a:prstGeom>
          <a:solidFill>
            <a:srgbClr val="59A1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Dosis"/>
                <a:ea typeface="Dosis"/>
                <a:cs typeface="Dosis"/>
                <a:sym typeface="Dosis"/>
              </a:rPr>
              <a:t>Guidance Counselor</a:t>
            </a:r>
            <a:endParaRPr sz="1000">
              <a:solidFill>
                <a:srgbClr val="FFFFFF"/>
              </a:solidFill>
              <a:latin typeface="Dosis"/>
              <a:ea typeface="Dosis"/>
              <a:cs typeface="Dosis"/>
              <a:sym typeface="Dosis"/>
            </a:endParaRPr>
          </a:p>
        </p:txBody>
      </p:sp>
      <p:sp>
        <p:nvSpPr>
          <p:cNvPr id="231" name="Shape 231"/>
          <p:cNvSpPr/>
          <p:nvPr/>
        </p:nvSpPr>
        <p:spPr>
          <a:xfrm>
            <a:off x="7313577" y="3228781"/>
            <a:ext cx="1500300" cy="214800"/>
          </a:xfrm>
          <a:prstGeom prst="roundRect">
            <a:avLst>
              <a:gd name="adj" fmla="val 0"/>
            </a:avLst>
          </a:prstGeom>
          <a:solidFill>
            <a:srgbClr val="40D7C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666666"/>
                </a:solidFill>
                <a:latin typeface="Dosis"/>
                <a:ea typeface="Dosis"/>
                <a:cs typeface="Dosis"/>
                <a:sym typeface="Dosis"/>
              </a:rPr>
              <a:t>Deliver to US app store</a:t>
            </a:r>
            <a:endParaRPr sz="1000">
              <a:solidFill>
                <a:srgbClr val="666666"/>
              </a:solidFill>
              <a:latin typeface="Dosis"/>
              <a:ea typeface="Dosis"/>
              <a:cs typeface="Dosis"/>
              <a:sym typeface="Dosis"/>
            </a:endParaRPr>
          </a:p>
        </p:txBody>
      </p:sp>
      <p:cxnSp>
        <p:nvCxnSpPr>
          <p:cNvPr id="232" name="Shape 232"/>
          <p:cNvCxnSpPr/>
          <p:nvPr/>
        </p:nvCxnSpPr>
        <p:spPr>
          <a:xfrm>
            <a:off x="8813875" y="977325"/>
            <a:ext cx="0" cy="2893500"/>
          </a:xfrm>
          <a:prstGeom prst="straightConnector1">
            <a:avLst/>
          </a:prstGeom>
          <a:noFill/>
          <a:ln w="9525" cap="flat" cmpd="sng">
            <a:solidFill>
              <a:srgbClr val="939598"/>
            </a:solidFill>
            <a:prstDash val="dot"/>
            <a:round/>
            <a:headEnd type="none" w="med" len="med"/>
            <a:tailEnd type="none" w="med" len="med"/>
          </a:ln>
        </p:spPr>
      </p:cxnSp>
      <p:sp>
        <p:nvSpPr>
          <p:cNvPr id="233" name="Shape 233"/>
          <p:cNvSpPr/>
          <p:nvPr/>
        </p:nvSpPr>
        <p:spPr>
          <a:xfrm>
            <a:off x="6216263" y="641550"/>
            <a:ext cx="142500" cy="142500"/>
          </a:xfrm>
          <a:prstGeom prst="rect">
            <a:avLst/>
          </a:prstGeom>
          <a:solidFill>
            <a:srgbClr val="29526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4" name="Shape 234"/>
          <p:cNvSpPr txBox="1"/>
          <p:nvPr/>
        </p:nvSpPr>
        <p:spPr>
          <a:xfrm>
            <a:off x="6327286" y="536775"/>
            <a:ext cx="9723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295269"/>
                </a:solidFill>
                <a:latin typeface="Dosis"/>
                <a:ea typeface="Dosis"/>
                <a:cs typeface="Dosis"/>
                <a:sym typeface="Dosis"/>
              </a:rPr>
              <a:t>LTP3</a:t>
            </a:r>
            <a:endParaRPr sz="1100">
              <a:solidFill>
                <a:srgbClr val="295269"/>
              </a:solidFill>
              <a:latin typeface="Dosis"/>
              <a:ea typeface="Dosis"/>
              <a:cs typeface="Dosis"/>
              <a:sym typeface="Dosis"/>
            </a:endParaRPr>
          </a:p>
        </p:txBody>
      </p:sp>
      <p:sp>
        <p:nvSpPr>
          <p:cNvPr id="235" name="Shape 235"/>
          <p:cNvSpPr txBox="1"/>
          <p:nvPr/>
        </p:nvSpPr>
        <p:spPr>
          <a:xfrm>
            <a:off x="7040238"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6AB1D3"/>
                </a:solidFill>
                <a:latin typeface="Dosis"/>
                <a:ea typeface="Dosis"/>
                <a:cs typeface="Dosis"/>
                <a:sym typeface="Dosis"/>
              </a:rPr>
              <a:t>Community + $</a:t>
            </a:r>
            <a:endParaRPr sz="1100">
              <a:solidFill>
                <a:srgbClr val="6AB1D3"/>
              </a:solidFill>
              <a:latin typeface="Dosis"/>
              <a:ea typeface="Dosis"/>
              <a:cs typeface="Dosis"/>
              <a:sym typeface="Dosis"/>
            </a:endParaRPr>
          </a:p>
        </p:txBody>
      </p:sp>
      <p:sp>
        <p:nvSpPr>
          <p:cNvPr id="236" name="Shape 236"/>
          <p:cNvSpPr/>
          <p:nvPr/>
        </p:nvSpPr>
        <p:spPr>
          <a:xfrm>
            <a:off x="6929213" y="641550"/>
            <a:ext cx="142500" cy="142500"/>
          </a:xfrm>
          <a:prstGeom prst="rect">
            <a:avLst/>
          </a:prstGeom>
          <a:solidFill>
            <a:srgbClr val="6AB1D3"/>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7" name="Shape 237"/>
          <p:cNvSpPr txBox="1"/>
          <p:nvPr/>
        </p:nvSpPr>
        <p:spPr>
          <a:xfrm>
            <a:off x="8301731" y="536775"/>
            <a:ext cx="1071900" cy="340800"/>
          </a:xfrm>
          <a:prstGeom prst="rect">
            <a:avLst/>
          </a:prstGeom>
          <a:noFill/>
          <a:ln>
            <a:noFill/>
          </a:ln>
        </p:spPr>
        <p:txBody>
          <a:bodyPr spcFirstLastPara="1" wrap="square" lIns="91425" tIns="91425" rIns="91425" bIns="91425" anchor="t" anchorCtr="0">
            <a:noAutofit/>
          </a:bodyPr>
          <a:lstStyle/>
          <a:p>
            <a:pPr marL="0" lvl="0" indent="0" rtl="0">
              <a:spcBef>
                <a:spcPts val="0"/>
              </a:spcBef>
              <a:spcAft>
                <a:spcPts val="0"/>
              </a:spcAft>
              <a:buNone/>
            </a:pPr>
            <a:r>
              <a:rPr lang="en" sz="1100">
                <a:solidFill>
                  <a:srgbClr val="40D7C1"/>
                </a:solidFill>
                <a:latin typeface="Dosis"/>
                <a:ea typeface="Dosis"/>
                <a:cs typeface="Dosis"/>
                <a:sym typeface="Dosis"/>
              </a:rPr>
              <a:t>Mobile</a:t>
            </a:r>
            <a:endParaRPr sz="1100">
              <a:solidFill>
                <a:srgbClr val="40D7C1"/>
              </a:solidFill>
              <a:latin typeface="Dosis"/>
              <a:ea typeface="Dosis"/>
              <a:cs typeface="Dosis"/>
              <a:sym typeface="Dosis"/>
            </a:endParaRPr>
          </a:p>
        </p:txBody>
      </p:sp>
      <p:sp>
        <p:nvSpPr>
          <p:cNvPr id="238" name="Shape 238"/>
          <p:cNvSpPr/>
          <p:nvPr/>
        </p:nvSpPr>
        <p:spPr>
          <a:xfrm>
            <a:off x="8190706" y="641550"/>
            <a:ext cx="142500" cy="142500"/>
          </a:xfrm>
          <a:prstGeom prst="rect">
            <a:avLst/>
          </a:prstGeom>
          <a:solidFill>
            <a:srgbClr val="40D7C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cxnSp>
        <p:nvCxnSpPr>
          <p:cNvPr id="239" name="Shape 239"/>
          <p:cNvCxnSpPr/>
          <p:nvPr/>
        </p:nvCxnSpPr>
        <p:spPr>
          <a:xfrm>
            <a:off x="381150" y="38495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0" name="Shape 240"/>
          <p:cNvCxnSpPr/>
          <p:nvPr/>
        </p:nvCxnSpPr>
        <p:spPr>
          <a:xfrm>
            <a:off x="381150" y="97732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1" name="Shape 241"/>
          <p:cNvCxnSpPr/>
          <p:nvPr/>
        </p:nvCxnSpPr>
        <p:spPr>
          <a:xfrm>
            <a:off x="381150" y="2017875"/>
            <a:ext cx="8435100" cy="0"/>
          </a:xfrm>
          <a:prstGeom prst="straightConnector1">
            <a:avLst/>
          </a:prstGeom>
          <a:noFill/>
          <a:ln w="9525" cap="flat" cmpd="sng">
            <a:solidFill>
              <a:srgbClr val="939598"/>
            </a:solidFill>
            <a:prstDash val="dot"/>
            <a:round/>
            <a:headEnd type="none" w="med" len="med"/>
            <a:tailEnd type="none" w="med" len="med"/>
          </a:ln>
        </p:spPr>
      </p:cxnSp>
      <p:cxnSp>
        <p:nvCxnSpPr>
          <p:cNvPr id="242" name="Shape 242"/>
          <p:cNvCxnSpPr/>
          <p:nvPr/>
        </p:nvCxnSpPr>
        <p:spPr>
          <a:xfrm>
            <a:off x="381150" y="2987150"/>
            <a:ext cx="8435100" cy="0"/>
          </a:xfrm>
          <a:prstGeom prst="straightConnector1">
            <a:avLst/>
          </a:prstGeom>
          <a:noFill/>
          <a:ln w="9525" cap="flat" cmpd="sng">
            <a:solidFill>
              <a:srgbClr val="939598"/>
            </a:solidFill>
            <a:prstDash val="dot"/>
            <a:round/>
            <a:headEnd type="none" w="med" len="med"/>
            <a:tailEnd type="none" w="med" len="med"/>
          </a:ln>
        </p:spPr>
      </p:cxn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254"/>
        <p:cNvGrpSpPr/>
        <p:nvPr/>
      </p:nvGrpSpPr>
      <p:grpSpPr>
        <a:xfrm>
          <a:off x="0" y="0"/>
          <a:ext cx="0" cy="0"/>
          <a:chOff x="0" y="0"/>
          <a:chExt cx="0" cy="0"/>
        </a:xfrm>
      </p:grpSpPr>
      <p:sp>
        <p:nvSpPr>
          <p:cNvPr id="255" name="Shape 25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rtl="0">
              <a:spcBef>
                <a:spcPts val="0"/>
              </a:spcBef>
              <a:spcAft>
                <a:spcPts val="0"/>
              </a:spcAft>
              <a:buSzPts val="2800"/>
              <a:buFont typeface="Roboto"/>
              <a:buNone/>
              <a:defRPr>
                <a:latin typeface="Roboto"/>
                <a:ea typeface="Roboto"/>
                <a:cs typeface="Roboto"/>
                <a:sym typeface="Roboto"/>
              </a:defRPr>
            </a:lvl1pPr>
            <a:lvl2pPr lvl="1" rtl="0">
              <a:spcBef>
                <a:spcPts val="0"/>
              </a:spcBef>
              <a:spcAft>
                <a:spcPts val="0"/>
              </a:spcAft>
              <a:buSzPts val="2800"/>
              <a:buFont typeface="Roboto"/>
              <a:buNone/>
              <a:defRPr>
                <a:latin typeface="Roboto"/>
                <a:ea typeface="Roboto"/>
                <a:cs typeface="Roboto"/>
                <a:sym typeface="Roboto"/>
              </a:defRPr>
            </a:lvl2pPr>
            <a:lvl3pPr lvl="2" rtl="0">
              <a:spcBef>
                <a:spcPts val="0"/>
              </a:spcBef>
              <a:spcAft>
                <a:spcPts val="0"/>
              </a:spcAft>
              <a:buSzPts val="2800"/>
              <a:buFont typeface="Roboto"/>
              <a:buNone/>
              <a:defRPr>
                <a:latin typeface="Roboto"/>
                <a:ea typeface="Roboto"/>
                <a:cs typeface="Roboto"/>
                <a:sym typeface="Roboto"/>
              </a:defRPr>
            </a:lvl3pPr>
            <a:lvl4pPr lvl="3" rtl="0">
              <a:spcBef>
                <a:spcPts val="0"/>
              </a:spcBef>
              <a:spcAft>
                <a:spcPts val="0"/>
              </a:spcAft>
              <a:buSzPts val="2800"/>
              <a:buFont typeface="Roboto"/>
              <a:buNone/>
              <a:defRPr>
                <a:latin typeface="Roboto"/>
                <a:ea typeface="Roboto"/>
                <a:cs typeface="Roboto"/>
                <a:sym typeface="Roboto"/>
              </a:defRPr>
            </a:lvl4pPr>
            <a:lvl5pPr lvl="4" rtl="0">
              <a:spcBef>
                <a:spcPts val="0"/>
              </a:spcBef>
              <a:spcAft>
                <a:spcPts val="0"/>
              </a:spcAft>
              <a:buSzPts val="2800"/>
              <a:buFont typeface="Roboto"/>
              <a:buNone/>
              <a:defRPr>
                <a:latin typeface="Roboto"/>
                <a:ea typeface="Roboto"/>
                <a:cs typeface="Roboto"/>
                <a:sym typeface="Roboto"/>
              </a:defRPr>
            </a:lvl5pPr>
            <a:lvl6pPr lvl="5" rtl="0">
              <a:spcBef>
                <a:spcPts val="0"/>
              </a:spcBef>
              <a:spcAft>
                <a:spcPts val="0"/>
              </a:spcAft>
              <a:buSzPts val="2800"/>
              <a:buFont typeface="Roboto"/>
              <a:buNone/>
              <a:defRPr>
                <a:latin typeface="Roboto"/>
                <a:ea typeface="Roboto"/>
                <a:cs typeface="Roboto"/>
                <a:sym typeface="Roboto"/>
              </a:defRPr>
            </a:lvl6pPr>
            <a:lvl7pPr lvl="6" rtl="0">
              <a:spcBef>
                <a:spcPts val="0"/>
              </a:spcBef>
              <a:spcAft>
                <a:spcPts val="0"/>
              </a:spcAft>
              <a:buSzPts val="2800"/>
              <a:buFont typeface="Roboto"/>
              <a:buNone/>
              <a:defRPr>
                <a:latin typeface="Roboto"/>
                <a:ea typeface="Roboto"/>
                <a:cs typeface="Roboto"/>
                <a:sym typeface="Roboto"/>
              </a:defRPr>
            </a:lvl7pPr>
            <a:lvl8pPr lvl="7" rtl="0">
              <a:spcBef>
                <a:spcPts val="0"/>
              </a:spcBef>
              <a:spcAft>
                <a:spcPts val="0"/>
              </a:spcAft>
              <a:buSzPts val="2800"/>
              <a:buFont typeface="Roboto"/>
              <a:buNone/>
              <a:defRPr>
                <a:latin typeface="Roboto"/>
                <a:ea typeface="Roboto"/>
                <a:cs typeface="Roboto"/>
                <a:sym typeface="Roboto"/>
              </a:defRPr>
            </a:lvl8pPr>
            <a:lvl9pPr lvl="8" rtl="0">
              <a:spcBef>
                <a:spcPts val="0"/>
              </a:spcBef>
              <a:spcAft>
                <a:spcPts val="0"/>
              </a:spcAft>
              <a:buSzPts val="2800"/>
              <a:buFont typeface="Roboto"/>
              <a:buNone/>
              <a:defRPr>
                <a:latin typeface="Roboto"/>
                <a:ea typeface="Roboto"/>
                <a:cs typeface="Roboto"/>
                <a:sym typeface="Roboto"/>
              </a:defRPr>
            </a:lvl9pPr>
          </a:lstStyle>
          <a:p>
            <a:endParaRPr/>
          </a:p>
        </p:txBody>
      </p:sp>
      <p:sp>
        <p:nvSpPr>
          <p:cNvPr id="256" name="Shape 25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rtl="0">
              <a:spcBef>
                <a:spcPts val="0"/>
              </a:spcBef>
              <a:spcAft>
                <a:spcPts val="0"/>
              </a:spcAft>
              <a:buSzPts val="1800"/>
              <a:buFont typeface="Roboto"/>
              <a:buChar char="●"/>
              <a:defRPr>
                <a:latin typeface="Roboto"/>
                <a:ea typeface="Roboto"/>
                <a:cs typeface="Roboto"/>
                <a:sym typeface="Roboto"/>
              </a:defRPr>
            </a:lvl1pPr>
            <a:lvl2pPr marL="914400" lvl="1" indent="-317500" rtl="0">
              <a:spcBef>
                <a:spcPts val="1600"/>
              </a:spcBef>
              <a:spcAft>
                <a:spcPts val="0"/>
              </a:spcAft>
              <a:buSzPts val="1400"/>
              <a:buFont typeface="Roboto"/>
              <a:buChar char="○"/>
              <a:defRPr>
                <a:latin typeface="Roboto"/>
                <a:ea typeface="Roboto"/>
                <a:cs typeface="Roboto"/>
                <a:sym typeface="Roboto"/>
              </a:defRPr>
            </a:lvl2pPr>
            <a:lvl3pPr marL="1371600" lvl="2" indent="-317500" rtl="0">
              <a:spcBef>
                <a:spcPts val="1600"/>
              </a:spcBef>
              <a:spcAft>
                <a:spcPts val="0"/>
              </a:spcAft>
              <a:buSzPts val="1400"/>
              <a:buFont typeface="Roboto"/>
              <a:buChar char="■"/>
              <a:defRPr>
                <a:latin typeface="Roboto"/>
                <a:ea typeface="Roboto"/>
                <a:cs typeface="Roboto"/>
                <a:sym typeface="Roboto"/>
              </a:defRPr>
            </a:lvl3pPr>
            <a:lvl4pPr marL="1828800" lvl="3" indent="-317500" rtl="0">
              <a:spcBef>
                <a:spcPts val="1600"/>
              </a:spcBef>
              <a:spcAft>
                <a:spcPts val="0"/>
              </a:spcAft>
              <a:buSzPts val="1400"/>
              <a:buFont typeface="Roboto"/>
              <a:buChar char="●"/>
              <a:defRPr>
                <a:latin typeface="Roboto"/>
                <a:ea typeface="Roboto"/>
                <a:cs typeface="Roboto"/>
                <a:sym typeface="Roboto"/>
              </a:defRPr>
            </a:lvl4pPr>
            <a:lvl5pPr marL="2286000" lvl="4" indent="-317500" rtl="0">
              <a:spcBef>
                <a:spcPts val="1600"/>
              </a:spcBef>
              <a:spcAft>
                <a:spcPts val="0"/>
              </a:spcAft>
              <a:buSzPts val="1400"/>
              <a:buFont typeface="Roboto"/>
              <a:buChar char="○"/>
              <a:defRPr>
                <a:latin typeface="Roboto"/>
                <a:ea typeface="Roboto"/>
                <a:cs typeface="Roboto"/>
                <a:sym typeface="Roboto"/>
              </a:defRPr>
            </a:lvl5pPr>
            <a:lvl6pPr marL="2743200" lvl="5" indent="-317500" rtl="0">
              <a:spcBef>
                <a:spcPts val="1600"/>
              </a:spcBef>
              <a:spcAft>
                <a:spcPts val="0"/>
              </a:spcAft>
              <a:buSzPts val="1400"/>
              <a:buFont typeface="Roboto"/>
              <a:buChar char="■"/>
              <a:defRPr>
                <a:latin typeface="Roboto"/>
                <a:ea typeface="Roboto"/>
                <a:cs typeface="Roboto"/>
                <a:sym typeface="Roboto"/>
              </a:defRPr>
            </a:lvl6pPr>
            <a:lvl7pPr marL="3200400" lvl="6" indent="-317500" rtl="0">
              <a:spcBef>
                <a:spcPts val="1600"/>
              </a:spcBef>
              <a:spcAft>
                <a:spcPts val="0"/>
              </a:spcAft>
              <a:buSzPts val="1400"/>
              <a:buFont typeface="Roboto"/>
              <a:buChar char="●"/>
              <a:defRPr>
                <a:latin typeface="Roboto"/>
                <a:ea typeface="Roboto"/>
                <a:cs typeface="Roboto"/>
                <a:sym typeface="Roboto"/>
              </a:defRPr>
            </a:lvl7pPr>
            <a:lvl8pPr marL="3657600" lvl="7" indent="-317500" rtl="0">
              <a:spcBef>
                <a:spcPts val="1600"/>
              </a:spcBef>
              <a:spcAft>
                <a:spcPts val="0"/>
              </a:spcAft>
              <a:buSzPts val="1400"/>
              <a:buFont typeface="Roboto"/>
              <a:buChar char="○"/>
              <a:defRPr>
                <a:latin typeface="Roboto"/>
                <a:ea typeface="Roboto"/>
                <a:cs typeface="Roboto"/>
                <a:sym typeface="Roboto"/>
              </a:defRPr>
            </a:lvl8pPr>
            <a:lvl9pPr marL="4114800" lvl="8" indent="-317500" rtl="0">
              <a:spcBef>
                <a:spcPts val="1600"/>
              </a:spcBef>
              <a:spcAft>
                <a:spcPts val="1600"/>
              </a:spcAft>
              <a:buSzPts val="1400"/>
              <a:buFont typeface="Roboto"/>
              <a:buChar char="■"/>
              <a:defRPr>
                <a:latin typeface="Roboto"/>
                <a:ea typeface="Roboto"/>
                <a:cs typeface="Roboto"/>
                <a:sym typeface="Roboto"/>
              </a:defRPr>
            </a:lvl9pPr>
          </a:lstStyle>
          <a:p>
            <a:endParaRPr/>
          </a:p>
        </p:txBody>
      </p:sp>
      <p:sp>
        <p:nvSpPr>
          <p:cNvPr id="257" name="Shape 2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21069300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Shape 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Shape 22"/>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Shape 23"/>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Shape 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Shape 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Shape 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0"/>
        <p:cNvGrpSpPr/>
        <p:nvPr/>
      </p:nvGrpSpPr>
      <p:grpSpPr>
        <a:xfrm>
          <a:off x="0" y="0"/>
          <a:ext cx="0" cy="0"/>
          <a:chOff x="0" y="0"/>
          <a:chExt cx="0" cy="0"/>
        </a:xfrm>
      </p:grpSpPr>
      <p:sp>
        <p:nvSpPr>
          <p:cNvPr id="51" name="Shape 5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lstStyle>
            <a:lvl1pPr lvl="0" rtl="0">
              <a:spcBef>
                <a:spcPts val="0"/>
              </a:spcBef>
              <a:spcAft>
                <a:spcPts val="0"/>
              </a:spcAft>
              <a:buClr>
                <a:schemeClr val="dk1"/>
              </a:buClr>
              <a:buSzPts val="3600"/>
              <a:buNone/>
              <a:defRPr sz="3600" b="1">
                <a:solidFill>
                  <a:schemeClr val="dk1"/>
                </a:solidFill>
              </a:defRPr>
            </a:lvl1pPr>
            <a:lvl2pPr lvl="1" rtl="0">
              <a:spcBef>
                <a:spcPts val="0"/>
              </a:spcBef>
              <a:spcAft>
                <a:spcPts val="0"/>
              </a:spcAft>
              <a:buClr>
                <a:schemeClr val="dk1"/>
              </a:buClr>
              <a:buSzPts val="3600"/>
              <a:buNone/>
              <a:defRPr sz="3600" b="1">
                <a:solidFill>
                  <a:schemeClr val="dk1"/>
                </a:solidFill>
              </a:defRPr>
            </a:lvl2pPr>
            <a:lvl3pPr lvl="2" rtl="0">
              <a:spcBef>
                <a:spcPts val="0"/>
              </a:spcBef>
              <a:spcAft>
                <a:spcPts val="0"/>
              </a:spcAft>
              <a:buClr>
                <a:schemeClr val="dk1"/>
              </a:buClr>
              <a:buSzPts val="3600"/>
              <a:buNone/>
              <a:defRPr sz="3600" b="1">
                <a:solidFill>
                  <a:schemeClr val="dk1"/>
                </a:solidFill>
              </a:defRPr>
            </a:lvl3pPr>
            <a:lvl4pPr lvl="3" rtl="0">
              <a:spcBef>
                <a:spcPts val="0"/>
              </a:spcBef>
              <a:spcAft>
                <a:spcPts val="0"/>
              </a:spcAft>
              <a:buClr>
                <a:schemeClr val="dk1"/>
              </a:buClr>
              <a:buSzPts val="3600"/>
              <a:buNone/>
              <a:defRPr sz="3600" b="1">
                <a:solidFill>
                  <a:schemeClr val="dk1"/>
                </a:solidFill>
              </a:defRPr>
            </a:lvl4pPr>
            <a:lvl5pPr lvl="4" rtl="0">
              <a:spcBef>
                <a:spcPts val="0"/>
              </a:spcBef>
              <a:spcAft>
                <a:spcPts val="0"/>
              </a:spcAft>
              <a:buClr>
                <a:schemeClr val="dk1"/>
              </a:buClr>
              <a:buSzPts val="3600"/>
              <a:buNone/>
              <a:defRPr sz="3600" b="1">
                <a:solidFill>
                  <a:schemeClr val="dk1"/>
                </a:solidFill>
              </a:defRPr>
            </a:lvl5pPr>
            <a:lvl6pPr lvl="5" rtl="0">
              <a:spcBef>
                <a:spcPts val="0"/>
              </a:spcBef>
              <a:spcAft>
                <a:spcPts val="0"/>
              </a:spcAft>
              <a:buClr>
                <a:schemeClr val="dk1"/>
              </a:buClr>
              <a:buSzPts val="3600"/>
              <a:buNone/>
              <a:defRPr sz="3600" b="1">
                <a:solidFill>
                  <a:schemeClr val="dk1"/>
                </a:solidFill>
              </a:defRPr>
            </a:lvl6pPr>
            <a:lvl7pPr lvl="6" rtl="0">
              <a:spcBef>
                <a:spcPts val="0"/>
              </a:spcBef>
              <a:spcAft>
                <a:spcPts val="0"/>
              </a:spcAft>
              <a:buClr>
                <a:schemeClr val="dk1"/>
              </a:buClr>
              <a:buSzPts val="3600"/>
              <a:buNone/>
              <a:defRPr sz="3600" b="1">
                <a:solidFill>
                  <a:schemeClr val="dk1"/>
                </a:solidFill>
              </a:defRPr>
            </a:lvl7pPr>
            <a:lvl8pPr lvl="7" rtl="0">
              <a:spcBef>
                <a:spcPts val="0"/>
              </a:spcBef>
              <a:spcAft>
                <a:spcPts val="0"/>
              </a:spcAft>
              <a:buClr>
                <a:schemeClr val="dk1"/>
              </a:buClr>
              <a:buSzPts val="3600"/>
              <a:buNone/>
              <a:defRPr sz="3600" b="1">
                <a:solidFill>
                  <a:schemeClr val="dk1"/>
                </a:solidFill>
              </a:defRPr>
            </a:lvl8pPr>
            <a:lvl9pPr lvl="8" rtl="0">
              <a:spcBef>
                <a:spcPts val="0"/>
              </a:spcBef>
              <a:spcAft>
                <a:spcPts val="0"/>
              </a:spcAft>
              <a:buClr>
                <a:schemeClr val="dk1"/>
              </a:buClr>
              <a:buSzPts val="3600"/>
              <a:buNone/>
              <a:defRPr sz="3600" b="1">
                <a:solidFill>
                  <a:schemeClr val="dk1"/>
                </a:solidFill>
              </a:defRPr>
            </a:lvl9pPr>
          </a:lstStyle>
          <a:p>
            <a:endParaRPr/>
          </a:p>
        </p:txBody>
      </p:sp>
      <p:sp>
        <p:nvSpPr>
          <p:cNvPr id="52" name="Shape 52"/>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lstStyle>
            <a:lvl1pPr marL="457200" lvl="0" indent="-419100" rtl="0">
              <a:spcBef>
                <a:spcPts val="600"/>
              </a:spcBef>
              <a:spcAft>
                <a:spcPts val="0"/>
              </a:spcAft>
              <a:buClr>
                <a:schemeClr val="dk1"/>
              </a:buClr>
              <a:buSzPts val="3000"/>
              <a:buChar char="●"/>
              <a:defRPr sz="3000">
                <a:solidFill>
                  <a:schemeClr val="dk1"/>
                </a:solidFill>
              </a:defRPr>
            </a:lvl1pPr>
            <a:lvl2pPr marL="914400" lvl="1" indent="-381000" rtl="0">
              <a:spcBef>
                <a:spcPts val="0"/>
              </a:spcBef>
              <a:spcAft>
                <a:spcPts val="0"/>
              </a:spcAft>
              <a:buClr>
                <a:schemeClr val="dk1"/>
              </a:buClr>
              <a:buSzPts val="2400"/>
              <a:buChar char="○"/>
              <a:defRPr sz="2400">
                <a:solidFill>
                  <a:schemeClr val="dk1"/>
                </a:solidFill>
              </a:defRPr>
            </a:lvl2pPr>
            <a:lvl3pPr marL="1371600" lvl="2" indent="-381000" rtl="0">
              <a:spcBef>
                <a:spcPts val="0"/>
              </a:spcBef>
              <a:spcAft>
                <a:spcPts val="0"/>
              </a:spcAft>
              <a:buClr>
                <a:schemeClr val="dk1"/>
              </a:buClr>
              <a:buSzPts val="2400"/>
              <a:buChar char="■"/>
              <a:defRPr sz="2400">
                <a:solidFill>
                  <a:schemeClr val="dk1"/>
                </a:solidFill>
              </a:defRPr>
            </a:lvl3pPr>
            <a:lvl4pPr marL="1828800" lvl="3" indent="-342900" rtl="0">
              <a:spcBef>
                <a:spcPts val="0"/>
              </a:spcBef>
              <a:spcAft>
                <a:spcPts val="0"/>
              </a:spcAft>
              <a:buClr>
                <a:schemeClr val="dk1"/>
              </a:buClr>
              <a:buSzPts val="1800"/>
              <a:buChar char="●"/>
              <a:defRPr sz="1800">
                <a:solidFill>
                  <a:schemeClr val="dk1"/>
                </a:solidFill>
              </a:defRPr>
            </a:lvl4pPr>
            <a:lvl5pPr marL="2286000" lvl="4" indent="-342900" rtl="0">
              <a:spcBef>
                <a:spcPts val="0"/>
              </a:spcBef>
              <a:spcAft>
                <a:spcPts val="0"/>
              </a:spcAft>
              <a:buClr>
                <a:schemeClr val="dk1"/>
              </a:buClr>
              <a:buSzPts val="1800"/>
              <a:buChar char="○"/>
              <a:defRPr sz="1800">
                <a:solidFill>
                  <a:schemeClr val="dk1"/>
                </a:solidFill>
              </a:defRPr>
            </a:lvl5pPr>
            <a:lvl6pPr marL="2743200" lvl="5" indent="-342900" rtl="0">
              <a:spcBef>
                <a:spcPts val="0"/>
              </a:spcBef>
              <a:spcAft>
                <a:spcPts val="0"/>
              </a:spcAft>
              <a:buClr>
                <a:schemeClr val="dk1"/>
              </a:buClr>
              <a:buSzPts val="1800"/>
              <a:buChar char="■"/>
              <a:defRPr sz="1800">
                <a:solidFill>
                  <a:schemeClr val="dk1"/>
                </a:solidFill>
              </a:defRPr>
            </a:lvl6pPr>
            <a:lvl7pPr marL="3200400" lvl="6" indent="-342900" rtl="0">
              <a:spcBef>
                <a:spcPts val="0"/>
              </a:spcBef>
              <a:spcAft>
                <a:spcPts val="0"/>
              </a:spcAft>
              <a:buClr>
                <a:schemeClr val="dk1"/>
              </a:buClr>
              <a:buSzPts val="1800"/>
              <a:buChar char="●"/>
              <a:defRPr sz="1800">
                <a:solidFill>
                  <a:schemeClr val="dk1"/>
                </a:solidFill>
              </a:defRPr>
            </a:lvl7pPr>
            <a:lvl8pPr marL="3657600" lvl="7" indent="-342900" rtl="0">
              <a:spcBef>
                <a:spcPts val="0"/>
              </a:spcBef>
              <a:spcAft>
                <a:spcPts val="0"/>
              </a:spcAft>
              <a:buClr>
                <a:schemeClr val="dk1"/>
              </a:buClr>
              <a:buSzPts val="1800"/>
              <a:buChar char="○"/>
              <a:defRPr sz="1800">
                <a:solidFill>
                  <a:schemeClr val="dk1"/>
                </a:solidFill>
              </a:defRPr>
            </a:lvl8pPr>
            <a:lvl9pPr marL="4114800" lvl="8" indent="-342900" rtl="0">
              <a:spcBef>
                <a:spcPts val="0"/>
              </a:spcBef>
              <a:spcAft>
                <a:spcPts val="0"/>
              </a:spcAft>
              <a:buClr>
                <a:schemeClr val="dk1"/>
              </a:buClr>
              <a:buSzPts val="1800"/>
              <a:buChar char="■"/>
              <a:defRPr sz="1800">
                <a:solidFill>
                  <a:schemeClr val="dk1"/>
                </a:solidFill>
              </a:defRPr>
            </a:lvl9pPr>
          </a:lstStyle>
          <a:p>
            <a:endParaRPr/>
          </a:p>
        </p:txBody>
      </p:sp>
    </p:spTree>
  </p:cSld>
  <p:clrMap bg1="lt1" tx1="dk1" bg2="dk2" tx2="lt2" accent1="accent1" accent2="accent2" accent3="accent3" accent4="accent4" accent5="accent5" accent6="accent6" hlink="hlink" folHlink="folHlink"/>
  <p:sldLayoutIdLst>
    <p:sldLayoutId id="2147483659" r:id="rId1"/>
    <p:sldLayoutId id="2147483661" r:id="rId2"/>
    <p:sldLayoutId id="2147483662" r:id="rId3"/>
    <p:sldLayoutId id="2147483663" r:id="rId4"/>
    <p:sldLayoutId id="2147483664" r:id="rId5"/>
    <p:sldLayoutId id="2147483665" r:id="rId6"/>
    <p:sldLayoutId id="2147483666" r:id="rId7"/>
    <p:sldLayoutId id="2147483667" r:id="rId8"/>
    <p:sldLayoutId id="2147483668" r:id="rId9"/>
    <p:sldLayoutId id="2147483669" r:id="rId10"/>
    <p:sldLayoutId id="2147483670" r:id="rId11"/>
    <p:sldLayoutId id="2147483671"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95"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hemeOverride" Target="../theme/themeOverride9.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hemeOverride" Target="../theme/themeOverride10.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themeOverride" Target="../theme/themeOverride11.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themeOverride" Target="../theme/themeOverride1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3.xml"/><Relationship Id="rId1" Type="http://schemas.openxmlformats.org/officeDocument/2006/relationships/themeOverride" Target="../theme/themeOverride13.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2.xml"/><Relationship Id="rId1" Type="http://schemas.openxmlformats.org/officeDocument/2006/relationships/themeOverride" Target="../theme/themeOverride14.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3.xml"/><Relationship Id="rId1" Type="http://schemas.openxmlformats.org/officeDocument/2006/relationships/themeOverride" Target="../theme/themeOverride15.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2.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0.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hemeOverride" Target="../theme/themeOverride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hemeOverride" Target="../theme/themeOverride4.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hemeOverride" Target="../theme/themeOverride5.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hemeOverride" Target="../theme/themeOverride6.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hemeOverride" Target="../theme/themeOverride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0.xml"/><Relationship Id="rId1" Type="http://schemas.openxmlformats.org/officeDocument/2006/relationships/themeOverride" Target="../theme/themeOverr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297"/>
        <p:cNvGrpSpPr/>
        <p:nvPr/>
      </p:nvGrpSpPr>
      <p:grpSpPr>
        <a:xfrm>
          <a:off x="0" y="0"/>
          <a:ext cx="0" cy="0"/>
          <a:chOff x="0" y="0"/>
          <a:chExt cx="0" cy="0"/>
        </a:xfrm>
      </p:grpSpPr>
      <p:sp>
        <p:nvSpPr>
          <p:cNvPr id="298" name="Shape 298"/>
          <p:cNvSpPr/>
          <p:nvPr/>
        </p:nvSpPr>
        <p:spPr>
          <a:xfrm>
            <a:off x="466813" y="2994050"/>
            <a:ext cx="8210374" cy="1561464"/>
          </a:xfrm>
          <a:custGeom>
            <a:avLst/>
            <a:gdLst/>
            <a:ahLst/>
            <a:cxnLst/>
            <a:rect l="0" t="0" r="0" b="0"/>
            <a:pathLst>
              <a:path w="21599" h="21600" extrusionOk="0">
                <a:moveTo>
                  <a:pt x="0" y="0"/>
                </a:moveTo>
                <a:lnTo>
                  <a:pt x="21599" y="0"/>
                </a:lnTo>
                <a:lnTo>
                  <a:pt x="21599" y="21600"/>
                </a:lnTo>
                <a:lnTo>
                  <a:pt x="0" y="21600"/>
                </a:lnTo>
                <a:lnTo>
                  <a:pt x="0" y="0"/>
                </a:lnTo>
                <a:close/>
              </a:path>
            </a:pathLst>
          </a:custGeom>
          <a:noFill/>
          <a:ln>
            <a:noFill/>
          </a:ln>
        </p:spPr>
        <p:txBody>
          <a:bodyPr spcFirstLastPara="1" wrap="square" lIns="35725" tIns="35725" rIns="35725" bIns="35725" anchor="ctr" anchorCtr="0">
            <a:noAutofit/>
          </a:bodyPr>
          <a:lstStyle/>
          <a:p>
            <a:pPr marL="0" marR="0" lvl="0" indent="0" algn="l" rtl="0">
              <a:lnSpc>
                <a:spcPct val="100000"/>
              </a:lnSpc>
              <a:spcBef>
                <a:spcPts val="0"/>
              </a:spcBef>
              <a:spcAft>
                <a:spcPts val="0"/>
              </a:spcAft>
              <a:buClr>
                <a:srgbClr val="295269"/>
              </a:buClr>
              <a:buFont typeface="Arial"/>
              <a:buNone/>
            </a:pPr>
            <a:r>
              <a:rPr lang="en" sz="5600" b="1" dirty="0" smtClean="0">
                <a:solidFill>
                  <a:schemeClr val="lt1"/>
                </a:solidFill>
                <a:latin typeface="+mj-lt"/>
                <a:ea typeface="Roboto Black"/>
                <a:sym typeface="Roboto Black"/>
              </a:rPr>
              <a:t>Capstone Project </a:t>
            </a:r>
          </a:p>
          <a:p>
            <a:pPr marL="0" marR="0" lvl="0" indent="0" algn="l" rtl="0">
              <a:lnSpc>
                <a:spcPct val="100000"/>
              </a:lnSpc>
              <a:spcBef>
                <a:spcPts val="0"/>
              </a:spcBef>
              <a:spcAft>
                <a:spcPts val="0"/>
              </a:spcAft>
              <a:buClr>
                <a:srgbClr val="295269"/>
              </a:buClr>
              <a:buFont typeface="Arial"/>
              <a:buNone/>
            </a:pPr>
            <a:r>
              <a:rPr lang="en" sz="5600" b="1" dirty="0" smtClean="0">
                <a:solidFill>
                  <a:schemeClr val="lt1"/>
                </a:solidFill>
                <a:latin typeface="+mj-lt"/>
                <a:ea typeface="Roboto Black"/>
                <a:sym typeface="Roboto Black"/>
              </a:rPr>
              <a:t>(CoolTShirts.com)</a:t>
            </a:r>
            <a:endParaRPr sz="1200" b="1" dirty="0">
              <a:solidFill>
                <a:schemeClr val="lt1"/>
              </a:solidFill>
              <a:latin typeface="+mj-lt"/>
            </a:endParaRPr>
          </a:p>
          <a:p>
            <a:pPr marL="0" lvl="0" indent="0" algn="l" rtl="0">
              <a:spcBef>
                <a:spcPts val="0"/>
              </a:spcBef>
              <a:spcAft>
                <a:spcPts val="0"/>
              </a:spcAft>
              <a:buClr>
                <a:schemeClr val="dk1"/>
              </a:buClr>
              <a:buSzPts val="1100"/>
              <a:buFont typeface="Arial"/>
              <a:buNone/>
            </a:pPr>
            <a:r>
              <a:rPr lang="en" sz="2800" b="1" dirty="0">
                <a:solidFill>
                  <a:srgbClr val="EFEFEF"/>
                </a:solidFill>
                <a:latin typeface="+mj-lt"/>
                <a:ea typeface="Roboto Thin"/>
                <a:cs typeface="Roboto Thin"/>
                <a:sym typeface="Roboto Thin"/>
              </a:rPr>
              <a:t>Learn SQL from Scratch</a:t>
            </a:r>
            <a:endParaRPr sz="2800" b="1" dirty="0">
              <a:solidFill>
                <a:srgbClr val="EFEFEF"/>
              </a:solidFill>
              <a:latin typeface="+mj-lt"/>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US" sz="2800" b="1" dirty="0" smtClean="0">
                <a:solidFill>
                  <a:srgbClr val="EFEFEF"/>
                </a:solidFill>
                <a:latin typeface="+mj-lt"/>
                <a:ea typeface="Roboto Thin"/>
                <a:cs typeface="Roboto Thin"/>
                <a:sym typeface="Roboto Thin"/>
              </a:rPr>
              <a:t>Masis Geragosian</a:t>
            </a:r>
            <a:endParaRPr sz="2800" b="1" dirty="0">
              <a:solidFill>
                <a:srgbClr val="EFEFEF"/>
              </a:solidFill>
              <a:latin typeface="+mj-lt"/>
              <a:ea typeface="Roboto Thin"/>
              <a:cs typeface="Roboto Thin"/>
              <a:sym typeface="Roboto Thin"/>
            </a:endParaRPr>
          </a:p>
          <a:p>
            <a:pPr marL="0" lvl="0" indent="0" algn="l" rtl="0">
              <a:spcBef>
                <a:spcPts val="0"/>
              </a:spcBef>
              <a:spcAft>
                <a:spcPts val="0"/>
              </a:spcAft>
              <a:buClr>
                <a:schemeClr val="dk1"/>
              </a:buClr>
              <a:buSzPts val="1100"/>
              <a:buFont typeface="Arial"/>
              <a:buNone/>
            </a:pPr>
            <a:r>
              <a:rPr lang="en" sz="2800" b="1" dirty="0" smtClean="0">
                <a:solidFill>
                  <a:srgbClr val="EFEFEF"/>
                </a:solidFill>
                <a:latin typeface="+mj-lt"/>
                <a:ea typeface="Roboto Thin"/>
                <a:cs typeface="Roboto Thin"/>
                <a:sym typeface="Roboto Thin"/>
              </a:rPr>
              <a:t>March 2019</a:t>
            </a:r>
            <a:endParaRPr sz="2800" b="1" dirty="0">
              <a:solidFill>
                <a:srgbClr val="EFEFEF"/>
              </a:solidFill>
              <a:latin typeface="+mj-lt"/>
              <a:ea typeface="Roboto Thin"/>
              <a:cs typeface="Roboto Thin"/>
              <a:sym typeface="Roboto Thin"/>
            </a:endParaRPr>
          </a:p>
        </p:txBody>
      </p:sp>
      <p:pic>
        <p:nvPicPr>
          <p:cNvPr id="299" name="Shape 299"/>
          <p:cNvPicPr preferRelativeResize="0"/>
          <p:nvPr/>
        </p:nvPicPr>
        <p:blipFill>
          <a:blip r:embed="rId3">
            <a:alphaModFix/>
          </a:blip>
          <a:stretch>
            <a:fillRect/>
          </a:stretch>
        </p:blipFill>
        <p:spPr>
          <a:xfrm>
            <a:off x="466824" y="661700"/>
            <a:ext cx="2024775" cy="425824"/>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 sz="2800" dirty="0" smtClean="0">
                <a:solidFill>
                  <a:schemeClr val="lt1"/>
                </a:solidFill>
                <a:latin typeface="+mj-lt"/>
                <a:ea typeface="Roboto Black"/>
                <a:cs typeface="Roboto Black"/>
                <a:sym typeface="Roboto Black"/>
              </a:rPr>
              <a:t>User Journey (First Touch)</a:t>
            </a:r>
            <a:endParaRPr sz="2800" dirty="0">
              <a:solidFill>
                <a:srgbClr val="295269"/>
              </a:solidFill>
              <a:latin typeface="+mj-lt"/>
              <a:ea typeface="Roboto"/>
              <a:cs typeface="Roboto"/>
              <a:sym typeface="Roboto"/>
            </a:endParaRPr>
          </a:p>
        </p:txBody>
      </p:sp>
      <p:sp>
        <p:nvSpPr>
          <p:cNvPr id="323" name="Shape 323"/>
          <p:cNvSpPr txBox="1"/>
          <p:nvPr/>
        </p:nvSpPr>
        <p:spPr>
          <a:xfrm>
            <a:off x="6134911" y="1201325"/>
            <a:ext cx="2999393" cy="3746400"/>
          </a:xfrm>
          <a:prstGeom prst="rect">
            <a:avLst/>
          </a:prstGeom>
          <a:solidFill>
            <a:srgbClr val="D9D9D9"/>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defRPr sz="900">
                <a:latin typeface="Courier New"/>
                <a:ea typeface="Courier New"/>
                <a:cs typeface="Courier New"/>
              </a:defRPr>
            </a:lvl1pPr>
          </a:lstStyle>
          <a:p>
            <a:r>
              <a:rPr lang="en-GB" dirty="0">
                <a:solidFill>
                  <a:schemeClr val="accent1"/>
                </a:solidFill>
                <a:sym typeface="Courier New"/>
              </a:rPr>
              <a:t>WITH</a:t>
            </a:r>
            <a:r>
              <a:rPr lang="en-GB" dirty="0">
                <a:sym typeface="Courier New"/>
              </a:rPr>
              <a:t> First_touch AS (</a:t>
            </a:r>
          </a:p>
          <a:p>
            <a:r>
              <a:rPr lang="en-GB" dirty="0">
                <a:sym typeface="Courier New"/>
              </a:rPr>
              <a:t>    </a:t>
            </a:r>
            <a:r>
              <a:rPr lang="en-GB" dirty="0">
                <a:solidFill>
                  <a:schemeClr val="accent1"/>
                </a:solidFill>
                <a:sym typeface="Courier New"/>
              </a:rPr>
              <a:t>SELECT</a:t>
            </a:r>
            <a:r>
              <a:rPr lang="en-GB" dirty="0">
                <a:sym typeface="Courier New"/>
              </a:rPr>
              <a:t> user_id,</a:t>
            </a:r>
          </a:p>
          <a:p>
            <a:r>
              <a:rPr lang="en-GB" dirty="0">
                <a:sym typeface="Courier New"/>
              </a:rPr>
              <a:t>        </a:t>
            </a:r>
            <a:r>
              <a:rPr lang="en-GB" dirty="0">
                <a:solidFill>
                  <a:schemeClr val="accent1"/>
                </a:solidFill>
                <a:sym typeface="Courier New"/>
              </a:rPr>
              <a:t>MIN</a:t>
            </a:r>
            <a:r>
              <a:rPr lang="en-GB" dirty="0">
                <a:sym typeface="Courier New"/>
              </a:rPr>
              <a:t>(timestamp) </a:t>
            </a:r>
            <a:r>
              <a:rPr lang="en-GB" dirty="0" smtClean="0">
                <a:solidFill>
                  <a:schemeClr val="accent1"/>
                </a:solidFill>
                <a:sym typeface="Courier New"/>
              </a:rPr>
              <a:t>AS</a:t>
            </a:r>
            <a:r>
              <a:rPr lang="en-GB" dirty="0" smtClean="0">
                <a:sym typeface="Courier New"/>
              </a:rPr>
              <a:t> </a:t>
            </a:r>
            <a:r>
              <a:rPr lang="en-GB" dirty="0">
                <a:sym typeface="Courier New"/>
              </a:rPr>
              <a:t>first_touch_at</a:t>
            </a:r>
          </a:p>
          <a:p>
            <a:r>
              <a:rPr lang="en-GB" dirty="0">
                <a:sym typeface="Courier New"/>
              </a:rPr>
              <a:t>   </a:t>
            </a:r>
            <a:r>
              <a:rPr lang="en-GB" dirty="0">
                <a:solidFill>
                  <a:schemeClr val="accent1"/>
                </a:solidFill>
                <a:sym typeface="Courier New"/>
              </a:rPr>
              <a:t> FROM </a:t>
            </a:r>
            <a:r>
              <a:rPr lang="en-GB" dirty="0">
                <a:sym typeface="Courier New"/>
              </a:rPr>
              <a:t>page_visits</a:t>
            </a:r>
          </a:p>
          <a:p>
            <a:r>
              <a:rPr lang="en-GB" dirty="0">
                <a:sym typeface="Courier New"/>
              </a:rPr>
              <a:t>    </a:t>
            </a:r>
            <a:r>
              <a:rPr lang="en-GB" dirty="0">
                <a:solidFill>
                  <a:schemeClr val="accent1"/>
                </a:solidFill>
                <a:sym typeface="Courier New"/>
              </a:rPr>
              <a:t>GROUP BY </a:t>
            </a:r>
            <a:r>
              <a:rPr lang="en-GB" dirty="0">
                <a:sym typeface="Courier New"/>
              </a:rPr>
              <a:t>user_id)</a:t>
            </a:r>
          </a:p>
          <a:p>
            <a:r>
              <a:rPr lang="en-GB" dirty="0">
                <a:solidFill>
                  <a:schemeClr val="accent1"/>
                </a:solidFill>
                <a:sym typeface="Courier New"/>
              </a:rPr>
              <a:t>SELECT</a:t>
            </a:r>
            <a:r>
              <a:rPr lang="en-GB" dirty="0">
                <a:sym typeface="Courier New"/>
              </a:rPr>
              <a:t> ft.user_id,</a:t>
            </a:r>
          </a:p>
          <a:p>
            <a:r>
              <a:rPr lang="en-GB" dirty="0">
                <a:sym typeface="Courier New"/>
              </a:rPr>
              <a:t>    ft.first_touch_at,</a:t>
            </a:r>
          </a:p>
          <a:p>
            <a:r>
              <a:rPr lang="en-GB" dirty="0">
                <a:sym typeface="Courier New"/>
              </a:rPr>
              <a:t>    pv.utm_source,</a:t>
            </a:r>
          </a:p>
          <a:p>
            <a:r>
              <a:rPr lang="en-GB" dirty="0" smtClean="0">
                <a:sym typeface="Courier New"/>
              </a:rPr>
              <a:t>    pv.utm_campaign</a:t>
            </a:r>
            <a:r>
              <a:rPr lang="en-GB" dirty="0">
                <a:sym typeface="Courier New"/>
              </a:rPr>
              <a:t>,</a:t>
            </a:r>
          </a:p>
          <a:p>
            <a:r>
              <a:rPr lang="en-GB" dirty="0">
                <a:sym typeface="Courier New"/>
              </a:rPr>
              <a:t>    </a:t>
            </a:r>
            <a:r>
              <a:rPr lang="en-GB" dirty="0" smtClean="0">
                <a:solidFill>
                  <a:schemeClr val="accent1"/>
                </a:solidFill>
                <a:sym typeface="Courier New"/>
              </a:rPr>
              <a:t>COUNT</a:t>
            </a:r>
            <a:r>
              <a:rPr lang="en-GB" dirty="0" smtClean="0">
                <a:sym typeface="Courier New"/>
              </a:rPr>
              <a:t>(utm_campaign</a:t>
            </a:r>
            <a:r>
              <a:rPr lang="en-GB" dirty="0">
                <a:sym typeface="Courier New"/>
              </a:rPr>
              <a:t>)</a:t>
            </a:r>
          </a:p>
          <a:p>
            <a:r>
              <a:rPr lang="en-GB" dirty="0">
                <a:solidFill>
                  <a:schemeClr val="accent1"/>
                </a:solidFill>
                <a:sym typeface="Courier New"/>
              </a:rPr>
              <a:t>FROM</a:t>
            </a:r>
            <a:r>
              <a:rPr lang="en-GB" dirty="0">
                <a:sym typeface="Courier New"/>
              </a:rPr>
              <a:t> first_touch ft</a:t>
            </a:r>
          </a:p>
          <a:p>
            <a:r>
              <a:rPr lang="en-GB" dirty="0">
                <a:solidFill>
                  <a:schemeClr val="accent1"/>
                </a:solidFill>
                <a:sym typeface="Courier New"/>
              </a:rPr>
              <a:t>JOIN</a:t>
            </a:r>
            <a:r>
              <a:rPr lang="en-GB" dirty="0">
                <a:sym typeface="Courier New"/>
              </a:rPr>
              <a:t> page_visits pv</a:t>
            </a:r>
          </a:p>
          <a:p>
            <a:r>
              <a:rPr lang="en-GB" dirty="0">
                <a:sym typeface="Courier New"/>
              </a:rPr>
              <a:t>    </a:t>
            </a:r>
            <a:r>
              <a:rPr lang="en-GB" dirty="0">
                <a:solidFill>
                  <a:schemeClr val="accent1"/>
                </a:solidFill>
                <a:sym typeface="Courier New"/>
              </a:rPr>
              <a:t>ON</a:t>
            </a:r>
            <a:r>
              <a:rPr lang="en-GB" dirty="0">
                <a:sym typeface="Courier New"/>
              </a:rPr>
              <a:t> ft.user_id = pv.user_id</a:t>
            </a:r>
          </a:p>
          <a:p>
            <a:r>
              <a:rPr lang="en-GB" dirty="0">
                <a:sym typeface="Courier New"/>
              </a:rPr>
              <a:t>    </a:t>
            </a:r>
            <a:r>
              <a:rPr lang="en-GB" dirty="0">
                <a:solidFill>
                  <a:schemeClr val="accent1"/>
                </a:solidFill>
                <a:sym typeface="Courier New"/>
              </a:rPr>
              <a:t>AND</a:t>
            </a:r>
            <a:r>
              <a:rPr lang="en-GB" dirty="0">
                <a:sym typeface="Courier New"/>
              </a:rPr>
              <a:t> ft.first_touch_at = pv.timestamp</a:t>
            </a:r>
          </a:p>
          <a:p>
            <a:r>
              <a:rPr lang="en-GB" dirty="0">
                <a:sym typeface="Courier New"/>
              </a:rPr>
              <a:t>    </a:t>
            </a:r>
            <a:r>
              <a:rPr lang="en-GB" dirty="0" smtClean="0">
                <a:solidFill>
                  <a:schemeClr val="accent1"/>
                </a:solidFill>
                <a:sym typeface="Courier New"/>
              </a:rPr>
              <a:t>GROUP BY </a:t>
            </a:r>
            <a:r>
              <a:rPr lang="en-GB" dirty="0">
                <a:sym typeface="Courier New"/>
              </a:rPr>
              <a:t>utm_campaign;</a:t>
            </a:r>
          </a:p>
          <a:p>
            <a:endParaRPr dirty="0">
              <a:sym typeface="Courier New"/>
            </a:endParaRPr>
          </a:p>
        </p:txBody>
      </p:sp>
      <p:sp>
        <p:nvSpPr>
          <p:cNvPr id="11" name="TextBox 10"/>
          <p:cNvSpPr txBox="1"/>
          <p:nvPr/>
        </p:nvSpPr>
        <p:spPr>
          <a:xfrm>
            <a:off x="129708" y="1303506"/>
            <a:ext cx="4734121" cy="3970318"/>
          </a:xfrm>
          <a:prstGeom prst="rect">
            <a:avLst/>
          </a:prstGeom>
          <a:noFill/>
        </p:spPr>
        <p:txBody>
          <a:bodyPr wrap="square" rtlCol="0">
            <a:spAutoFit/>
          </a:bodyPr>
          <a:lstStyle/>
          <a:p>
            <a:r>
              <a:rPr lang="en-US" dirty="0" smtClean="0">
                <a:solidFill>
                  <a:schemeClr val="accent6">
                    <a:lumMod val="60000"/>
                    <a:lumOff val="40000"/>
                  </a:schemeClr>
                </a:solidFill>
                <a:latin typeface="+mn-lt"/>
              </a:rPr>
              <a:t>First touch attribution identifies how the users or visitors are initially discovering the website. In case of the first touch, the highest contribution for a campaign goes to </a:t>
            </a:r>
            <a:r>
              <a:rPr lang="en-GB" b="1" i="1" dirty="0" smtClean="0">
                <a:solidFill>
                  <a:schemeClr val="accent3">
                    <a:lumMod val="40000"/>
                    <a:lumOff val="60000"/>
                  </a:schemeClr>
                </a:solidFill>
                <a:latin typeface="+mn-lt"/>
              </a:rPr>
              <a:t>interview-with-cool-</a:t>
            </a:r>
            <a:r>
              <a:rPr lang="en-GB" b="1" i="1" dirty="0" err="1" smtClean="0">
                <a:solidFill>
                  <a:schemeClr val="accent3">
                    <a:lumMod val="40000"/>
                    <a:lumOff val="60000"/>
                  </a:schemeClr>
                </a:solidFill>
                <a:latin typeface="+mn-lt"/>
              </a:rPr>
              <a:t>tshirts</a:t>
            </a:r>
            <a:r>
              <a:rPr lang="en-GB" b="1" i="1" dirty="0" smtClean="0">
                <a:solidFill>
                  <a:schemeClr val="accent3">
                    <a:lumMod val="40000"/>
                    <a:lumOff val="60000"/>
                  </a:schemeClr>
                </a:solidFill>
                <a:latin typeface="+mn-lt"/>
              </a:rPr>
              <a:t>-founder</a:t>
            </a:r>
            <a:r>
              <a:rPr lang="en-GB" dirty="0" smtClean="0">
                <a:solidFill>
                  <a:schemeClr val="accent6">
                    <a:lumMod val="60000"/>
                    <a:lumOff val="40000"/>
                  </a:schemeClr>
                </a:solidFill>
                <a:latin typeface="+mn-lt"/>
              </a:rPr>
              <a:t>. Other major campaign contributors to first touch attribution are as follow</a:t>
            </a:r>
          </a:p>
          <a:p>
            <a:endParaRPr lang="en-US" dirty="0">
              <a:solidFill>
                <a:schemeClr val="accent6">
                  <a:lumMod val="60000"/>
                  <a:lumOff val="40000"/>
                </a:schemeClr>
              </a:solidFill>
            </a:endParaRPr>
          </a:p>
          <a:p>
            <a:endParaRPr lang="en-US" dirty="0" smtClean="0">
              <a:solidFill>
                <a:schemeClr val="accent6">
                  <a:lumMod val="60000"/>
                  <a:lumOff val="40000"/>
                </a:schemeClr>
              </a:solidFill>
            </a:endParaRPr>
          </a:p>
          <a:p>
            <a:endParaRPr lang="en-US" dirty="0">
              <a:solidFill>
                <a:schemeClr val="accent6">
                  <a:lumMod val="60000"/>
                  <a:lumOff val="40000"/>
                </a:schemeClr>
              </a:solidFill>
            </a:endParaRPr>
          </a:p>
          <a:p>
            <a:endParaRPr lang="en-US" dirty="0" smtClean="0">
              <a:solidFill>
                <a:schemeClr val="accent6">
                  <a:lumMod val="60000"/>
                  <a:lumOff val="40000"/>
                </a:schemeClr>
              </a:solidFill>
            </a:endParaRPr>
          </a:p>
          <a:p>
            <a:endParaRPr lang="en-US" dirty="0">
              <a:solidFill>
                <a:schemeClr val="accent6">
                  <a:lumMod val="60000"/>
                  <a:lumOff val="40000"/>
                </a:schemeClr>
              </a:solidFill>
            </a:endParaRPr>
          </a:p>
          <a:p>
            <a:endParaRPr lang="en-US" dirty="0" smtClean="0">
              <a:solidFill>
                <a:schemeClr val="accent6">
                  <a:lumMod val="60000"/>
                  <a:lumOff val="40000"/>
                </a:schemeClr>
              </a:solidFill>
            </a:endParaRPr>
          </a:p>
          <a:p>
            <a:endParaRPr lang="en-US" dirty="0">
              <a:solidFill>
                <a:schemeClr val="accent6">
                  <a:lumMod val="60000"/>
                  <a:lumOff val="40000"/>
                </a:schemeClr>
              </a:solidFill>
            </a:endParaRPr>
          </a:p>
          <a:p>
            <a:endParaRPr lang="en-US" dirty="0" smtClean="0">
              <a:solidFill>
                <a:schemeClr val="accent6">
                  <a:lumMod val="60000"/>
                  <a:lumOff val="40000"/>
                </a:schemeClr>
              </a:solidFill>
            </a:endParaRPr>
          </a:p>
          <a:p>
            <a:endParaRPr lang="en-US" dirty="0">
              <a:solidFill>
                <a:schemeClr val="accent6">
                  <a:lumMod val="60000"/>
                  <a:lumOff val="40000"/>
                </a:schemeClr>
              </a:solidFill>
            </a:endParaRPr>
          </a:p>
          <a:p>
            <a:endParaRPr lang="en-US" dirty="0" smtClean="0">
              <a:solidFill>
                <a:schemeClr val="accent6">
                  <a:lumMod val="60000"/>
                  <a:lumOff val="40000"/>
                </a:schemeClr>
              </a:solidFill>
            </a:endParaRPr>
          </a:p>
          <a:p>
            <a:endParaRPr lang="en-US" dirty="0">
              <a:solidFill>
                <a:schemeClr val="accent6">
                  <a:lumMod val="60000"/>
                  <a:lumOff val="40000"/>
                </a:schemeClr>
              </a:solidFill>
            </a:endParaRPr>
          </a:p>
          <a:p>
            <a:endParaRPr lang="en-GB" dirty="0">
              <a:solidFill>
                <a:schemeClr val="accent6">
                  <a:lumMod val="60000"/>
                  <a:lumOff val="40000"/>
                </a:schemeClr>
              </a:solidFill>
            </a:endParaRPr>
          </a:p>
        </p:txBody>
      </p:sp>
      <p:graphicFrame>
        <p:nvGraphicFramePr>
          <p:cNvPr id="12" name="Table 11"/>
          <p:cNvGraphicFramePr>
            <a:graphicFrameLocks noGrp="1"/>
          </p:cNvGraphicFramePr>
          <p:nvPr>
            <p:extLst>
              <p:ext uri="{D42A27DB-BD31-4B8C-83A1-F6EECF244321}">
                <p14:modId xmlns:p14="http://schemas.microsoft.com/office/powerpoint/2010/main" val="1614542011"/>
              </p:ext>
            </p:extLst>
          </p:nvPr>
        </p:nvGraphicFramePr>
        <p:xfrm>
          <a:off x="1" y="3180940"/>
          <a:ext cx="6134909" cy="1766784"/>
        </p:xfrm>
        <a:graphic>
          <a:graphicData uri="http://schemas.openxmlformats.org/drawingml/2006/table">
            <a:tbl>
              <a:tblPr/>
              <a:tblGrid>
                <a:gridCol w="522502"/>
                <a:gridCol w="1414362"/>
                <a:gridCol w="702677"/>
                <a:gridCol w="2171093"/>
                <a:gridCol w="1324275"/>
              </a:tblGrid>
              <a:tr h="498324">
                <a:tc>
                  <a:txBody>
                    <a:bodyPr/>
                    <a:lstStyle/>
                    <a:p>
                      <a:pPr algn="ctr"/>
                      <a:r>
                        <a:rPr lang="en-GB" sz="800" dirty="0">
                          <a:solidFill>
                            <a:srgbClr val="292929"/>
                          </a:solidFill>
                          <a:effectLst/>
                        </a:rPr>
                        <a:t>user_id</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dirty="0">
                          <a:solidFill>
                            <a:srgbClr val="292929"/>
                          </a:solidFill>
                          <a:effectLst/>
                        </a:rPr>
                        <a:t>first_touch_at</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a:solidFill>
                            <a:srgbClr val="292929"/>
                          </a:solidFill>
                          <a:effectLst/>
                        </a:rPr>
                        <a:t>utm_source</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a:solidFill>
                            <a:srgbClr val="292929"/>
                          </a:solidFill>
                          <a:effectLst/>
                        </a:rPr>
                        <a:t>utm_campaign</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a:solidFill>
                            <a:srgbClr val="292929"/>
                          </a:solidFill>
                          <a:effectLst/>
                        </a:rPr>
                        <a:t>Count(utm_campaign)</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r>
              <a:tr h="317115">
                <a:tc>
                  <a:txBody>
                    <a:bodyPr/>
                    <a:lstStyle/>
                    <a:p>
                      <a:pPr algn="ctr"/>
                      <a:r>
                        <a:rPr lang="en-GB" sz="800">
                          <a:solidFill>
                            <a:srgbClr val="525252"/>
                          </a:solidFill>
                          <a:effectLst/>
                        </a:rPr>
                        <a:t>99990</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rPr>
                        <a:t>2018-01-13 23:30:09</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rPr>
                        <a:t>medium</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rPr>
                        <a:t>interview-with-cool-</a:t>
                      </a:r>
                      <a:r>
                        <a:rPr lang="en-GB" sz="800" dirty="0" err="1">
                          <a:solidFill>
                            <a:srgbClr val="525252"/>
                          </a:solidFill>
                          <a:effectLst/>
                        </a:rPr>
                        <a:t>tshirts</a:t>
                      </a:r>
                      <a:r>
                        <a:rPr lang="en-GB" sz="800" dirty="0">
                          <a:solidFill>
                            <a:srgbClr val="525252"/>
                          </a:solidFill>
                          <a:effectLst/>
                        </a:rPr>
                        <a:t>-founder</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rPr>
                        <a:t>622</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317115">
                <a:tc>
                  <a:txBody>
                    <a:bodyPr/>
                    <a:lstStyle/>
                    <a:p>
                      <a:pPr algn="ctr"/>
                      <a:r>
                        <a:rPr lang="en-GB" sz="800">
                          <a:solidFill>
                            <a:srgbClr val="525252"/>
                          </a:solidFill>
                          <a:effectLst/>
                        </a:rPr>
                        <a:t>99933</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rPr>
                        <a:t>2018-01-25 00:04:39</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err="1">
                          <a:solidFill>
                            <a:srgbClr val="525252"/>
                          </a:solidFill>
                          <a:effectLst/>
                        </a:rPr>
                        <a:t>nytimes</a:t>
                      </a:r>
                      <a:endParaRPr lang="en-GB" sz="800" dirty="0">
                        <a:solidFill>
                          <a:srgbClr val="525252"/>
                        </a:solidFill>
                        <a:effectLst/>
                      </a:endParaRP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rPr>
                        <a:t>getting-to-know-cool-</a:t>
                      </a:r>
                      <a:r>
                        <a:rPr lang="en-GB" sz="800" dirty="0" err="1">
                          <a:solidFill>
                            <a:srgbClr val="525252"/>
                          </a:solidFill>
                          <a:effectLst/>
                        </a:rPr>
                        <a:t>tshirts</a:t>
                      </a:r>
                      <a:endParaRPr lang="en-GB" sz="800" dirty="0">
                        <a:solidFill>
                          <a:srgbClr val="525252"/>
                        </a:solidFill>
                        <a:effectLst/>
                      </a:endParaRP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rPr>
                        <a:t>612</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317115">
                <a:tc>
                  <a:txBody>
                    <a:bodyPr/>
                    <a:lstStyle/>
                    <a:p>
                      <a:pPr algn="ctr"/>
                      <a:r>
                        <a:rPr lang="en-GB" sz="800">
                          <a:solidFill>
                            <a:srgbClr val="525252"/>
                          </a:solidFill>
                          <a:effectLst/>
                        </a:rPr>
                        <a:t>99765</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rPr>
                        <a:t>2018-01-04 05:59:46</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rPr>
                        <a:t>buzzfeed</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rPr>
                        <a:t>ten-crazy-cool-</a:t>
                      </a:r>
                      <a:r>
                        <a:rPr lang="en-GB" sz="800" dirty="0" err="1">
                          <a:solidFill>
                            <a:srgbClr val="525252"/>
                          </a:solidFill>
                          <a:effectLst/>
                        </a:rPr>
                        <a:t>tshirts</a:t>
                      </a:r>
                      <a:r>
                        <a:rPr lang="en-GB" sz="800" dirty="0">
                          <a:solidFill>
                            <a:srgbClr val="525252"/>
                          </a:solidFill>
                          <a:effectLst/>
                        </a:rPr>
                        <a:t>-facts</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rPr>
                        <a:t>576</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317115">
                <a:tc>
                  <a:txBody>
                    <a:bodyPr/>
                    <a:lstStyle/>
                    <a:p>
                      <a:pPr algn="ctr"/>
                      <a:r>
                        <a:rPr lang="en-GB" sz="800">
                          <a:solidFill>
                            <a:srgbClr val="525252"/>
                          </a:solidFill>
                          <a:effectLst/>
                        </a:rPr>
                        <a:t>99684</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rPr>
                        <a:t>2018-01-13 13:20:49</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rPr>
                        <a:t>google</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rPr>
                        <a:t>cool-</a:t>
                      </a:r>
                      <a:r>
                        <a:rPr lang="en-GB" sz="800" dirty="0" err="1">
                          <a:solidFill>
                            <a:srgbClr val="525252"/>
                          </a:solidFill>
                          <a:effectLst/>
                        </a:rPr>
                        <a:t>tshirts</a:t>
                      </a:r>
                      <a:r>
                        <a:rPr lang="en-GB" sz="800" dirty="0">
                          <a:solidFill>
                            <a:srgbClr val="525252"/>
                          </a:solidFill>
                          <a:effectLst/>
                        </a:rPr>
                        <a:t>-search</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rPr>
                        <a:t>169</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bl>
          </a:graphicData>
        </a:graphic>
      </p:graphicFrame>
    </p:spTree>
    <p:extLst>
      <p:ext uri="{BB962C8B-B14F-4D97-AF65-F5344CB8AC3E}">
        <p14:creationId xmlns:p14="http://schemas.microsoft.com/office/powerpoint/2010/main" val="2405179363"/>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GB" sz="2800" dirty="0">
                <a:solidFill>
                  <a:schemeClr val="lt1"/>
                </a:solidFill>
                <a:latin typeface="+mj-lt"/>
                <a:ea typeface="Roboto Black"/>
                <a:cs typeface="Roboto Black"/>
                <a:sym typeface="Roboto Black"/>
              </a:rPr>
              <a:t>User Journey </a:t>
            </a:r>
            <a:r>
              <a:rPr lang="en-GB" sz="2800" dirty="0" smtClean="0">
                <a:solidFill>
                  <a:schemeClr val="lt1"/>
                </a:solidFill>
                <a:latin typeface="+mj-lt"/>
                <a:ea typeface="Roboto Black"/>
                <a:cs typeface="Roboto Black"/>
                <a:sym typeface="Roboto Black"/>
              </a:rPr>
              <a:t>(Last </a:t>
            </a:r>
            <a:r>
              <a:rPr lang="en-GB" sz="2800" dirty="0">
                <a:solidFill>
                  <a:schemeClr val="lt1"/>
                </a:solidFill>
                <a:latin typeface="+mj-lt"/>
                <a:ea typeface="Roboto Black"/>
                <a:cs typeface="Roboto Black"/>
                <a:sym typeface="Roboto Black"/>
              </a:rPr>
              <a:t>Touch)</a:t>
            </a:r>
            <a:endParaRPr lang="en-GB" sz="2800" b="1" dirty="0">
              <a:solidFill>
                <a:srgbClr val="295269"/>
              </a:solidFill>
              <a:latin typeface="+mj-lt"/>
              <a:ea typeface="Roboto"/>
              <a:cs typeface="Roboto"/>
              <a:sym typeface="Roboto"/>
            </a:endParaRPr>
          </a:p>
        </p:txBody>
      </p:sp>
      <p:sp>
        <p:nvSpPr>
          <p:cNvPr id="323" name="Shape 323"/>
          <p:cNvSpPr txBox="1"/>
          <p:nvPr/>
        </p:nvSpPr>
        <p:spPr>
          <a:xfrm>
            <a:off x="6219216" y="1201325"/>
            <a:ext cx="2830783" cy="3746400"/>
          </a:xfrm>
          <a:prstGeom prst="rect">
            <a:avLst/>
          </a:prstGeom>
          <a:solidFill>
            <a:srgbClr val="D9D9D9"/>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defRPr sz="900">
                <a:latin typeface="Courier New"/>
                <a:ea typeface="Courier New"/>
                <a:cs typeface="Courier New"/>
              </a:defRPr>
            </a:lvl1pPr>
          </a:lstStyle>
          <a:p>
            <a:r>
              <a:rPr lang="en-US" dirty="0">
                <a:solidFill>
                  <a:schemeClr val="accent1"/>
                </a:solidFill>
                <a:sym typeface="Courier New"/>
              </a:rPr>
              <a:t>WITH</a:t>
            </a:r>
            <a:r>
              <a:rPr lang="en-US" dirty="0">
                <a:sym typeface="Courier New"/>
              </a:rPr>
              <a:t> last_touch AS (</a:t>
            </a:r>
          </a:p>
          <a:p>
            <a:r>
              <a:rPr lang="en-US" dirty="0">
                <a:sym typeface="Courier New"/>
              </a:rPr>
              <a:t>    </a:t>
            </a:r>
            <a:r>
              <a:rPr lang="en-US" dirty="0">
                <a:solidFill>
                  <a:schemeClr val="accent1"/>
                </a:solidFill>
                <a:sym typeface="Courier New"/>
              </a:rPr>
              <a:t>SELECT</a:t>
            </a:r>
            <a:r>
              <a:rPr lang="en-US" dirty="0">
                <a:sym typeface="Courier New"/>
              </a:rPr>
              <a:t> user_id,</a:t>
            </a:r>
          </a:p>
          <a:p>
            <a:r>
              <a:rPr lang="en-US" dirty="0">
                <a:sym typeface="Courier New"/>
              </a:rPr>
              <a:t>        </a:t>
            </a:r>
            <a:r>
              <a:rPr lang="en-US" dirty="0" smtClean="0">
                <a:solidFill>
                  <a:schemeClr val="accent1"/>
                </a:solidFill>
                <a:sym typeface="Courier New"/>
              </a:rPr>
              <a:t>MAX</a:t>
            </a:r>
            <a:r>
              <a:rPr lang="en-US" dirty="0" smtClean="0">
                <a:sym typeface="Courier New"/>
              </a:rPr>
              <a:t>(timestamp)</a:t>
            </a:r>
            <a:r>
              <a:rPr lang="en-US" dirty="0" smtClean="0">
                <a:solidFill>
                  <a:schemeClr val="accent1"/>
                </a:solidFill>
                <a:sym typeface="Courier New"/>
              </a:rPr>
              <a:t>AS</a:t>
            </a:r>
            <a:r>
              <a:rPr lang="en-US" dirty="0" smtClean="0">
                <a:sym typeface="Courier New"/>
              </a:rPr>
              <a:t> last_touch_at</a:t>
            </a:r>
            <a:endParaRPr lang="en-US" dirty="0">
              <a:sym typeface="Courier New"/>
            </a:endParaRPr>
          </a:p>
          <a:p>
            <a:r>
              <a:rPr lang="en-US" dirty="0">
                <a:sym typeface="Courier New"/>
              </a:rPr>
              <a:t>    </a:t>
            </a:r>
            <a:r>
              <a:rPr lang="en-US" dirty="0">
                <a:solidFill>
                  <a:schemeClr val="accent1"/>
                </a:solidFill>
                <a:sym typeface="Courier New"/>
              </a:rPr>
              <a:t>FROM</a:t>
            </a:r>
            <a:r>
              <a:rPr lang="en-US" dirty="0">
                <a:sym typeface="Courier New"/>
              </a:rPr>
              <a:t> page_visits</a:t>
            </a:r>
          </a:p>
          <a:p>
            <a:r>
              <a:rPr lang="en-US" dirty="0" smtClean="0">
                <a:sym typeface="Courier New"/>
              </a:rPr>
              <a:t>    </a:t>
            </a:r>
            <a:r>
              <a:rPr lang="en-US" dirty="0" smtClean="0">
                <a:solidFill>
                  <a:schemeClr val="accent1"/>
                </a:solidFill>
                <a:sym typeface="Courier New"/>
              </a:rPr>
              <a:t>GROUP</a:t>
            </a:r>
            <a:r>
              <a:rPr lang="en-US" dirty="0" smtClean="0">
                <a:sym typeface="Courier New"/>
              </a:rPr>
              <a:t> </a:t>
            </a:r>
            <a:r>
              <a:rPr lang="en-US" dirty="0" smtClean="0">
                <a:solidFill>
                  <a:schemeClr val="accent1"/>
                </a:solidFill>
                <a:sym typeface="Courier New"/>
              </a:rPr>
              <a:t>BY</a:t>
            </a:r>
            <a:r>
              <a:rPr lang="en-US" dirty="0" smtClean="0">
                <a:sym typeface="Courier New"/>
              </a:rPr>
              <a:t> </a:t>
            </a:r>
            <a:r>
              <a:rPr lang="en-US" dirty="0">
                <a:sym typeface="Courier New"/>
              </a:rPr>
              <a:t>user_id)</a:t>
            </a:r>
          </a:p>
          <a:p>
            <a:r>
              <a:rPr lang="en-US" dirty="0">
                <a:solidFill>
                  <a:schemeClr val="accent1"/>
                </a:solidFill>
                <a:sym typeface="Courier New"/>
              </a:rPr>
              <a:t>SELECT</a:t>
            </a:r>
            <a:r>
              <a:rPr lang="en-US" dirty="0">
                <a:sym typeface="Courier New"/>
              </a:rPr>
              <a:t> lt.user_id,</a:t>
            </a:r>
          </a:p>
          <a:p>
            <a:r>
              <a:rPr lang="en-US" dirty="0">
                <a:sym typeface="Courier New"/>
              </a:rPr>
              <a:t>    lt.last_touch_at,</a:t>
            </a:r>
          </a:p>
          <a:p>
            <a:r>
              <a:rPr lang="en-US" dirty="0">
                <a:sym typeface="Courier New"/>
              </a:rPr>
              <a:t>    pv.utm_source,</a:t>
            </a:r>
          </a:p>
          <a:p>
            <a:r>
              <a:rPr lang="en-US" dirty="0" smtClean="0">
                <a:sym typeface="Courier New"/>
              </a:rPr>
              <a:t>    pv.utm_campaign</a:t>
            </a:r>
            <a:r>
              <a:rPr lang="en-US" dirty="0">
                <a:sym typeface="Courier New"/>
              </a:rPr>
              <a:t>,</a:t>
            </a:r>
          </a:p>
          <a:p>
            <a:r>
              <a:rPr lang="en-US" dirty="0">
                <a:sym typeface="Courier New"/>
              </a:rPr>
              <a:t>    </a:t>
            </a:r>
            <a:r>
              <a:rPr lang="en-US" dirty="0" smtClean="0">
                <a:solidFill>
                  <a:schemeClr val="accent1"/>
                </a:solidFill>
                <a:sym typeface="Courier New"/>
              </a:rPr>
              <a:t>COUNT</a:t>
            </a:r>
            <a:r>
              <a:rPr lang="en-US" dirty="0" smtClean="0">
                <a:sym typeface="Courier New"/>
              </a:rPr>
              <a:t>(</a:t>
            </a:r>
            <a:r>
              <a:rPr lang="en-US" dirty="0" err="1" smtClean="0">
                <a:sym typeface="Courier New"/>
              </a:rPr>
              <a:t>utm_campaign</a:t>
            </a:r>
            <a:r>
              <a:rPr lang="en-US" dirty="0">
                <a:sym typeface="Courier New"/>
              </a:rPr>
              <a:t>)</a:t>
            </a:r>
          </a:p>
          <a:p>
            <a:r>
              <a:rPr lang="en-US" dirty="0">
                <a:solidFill>
                  <a:schemeClr val="accent1"/>
                </a:solidFill>
                <a:sym typeface="Courier New"/>
              </a:rPr>
              <a:t>FROM</a:t>
            </a:r>
            <a:r>
              <a:rPr lang="en-US" dirty="0">
                <a:sym typeface="Courier New"/>
              </a:rPr>
              <a:t> last_touch lt</a:t>
            </a:r>
          </a:p>
          <a:p>
            <a:r>
              <a:rPr lang="en-US" dirty="0">
                <a:solidFill>
                  <a:schemeClr val="accent1"/>
                </a:solidFill>
                <a:sym typeface="Courier New"/>
              </a:rPr>
              <a:t>JOIN</a:t>
            </a:r>
            <a:r>
              <a:rPr lang="en-US" dirty="0">
                <a:sym typeface="Courier New"/>
              </a:rPr>
              <a:t> page_visits pv</a:t>
            </a:r>
          </a:p>
          <a:p>
            <a:r>
              <a:rPr lang="en-US" dirty="0">
                <a:sym typeface="Courier New"/>
              </a:rPr>
              <a:t>    </a:t>
            </a:r>
            <a:r>
              <a:rPr lang="en-US" dirty="0">
                <a:solidFill>
                  <a:schemeClr val="accent1"/>
                </a:solidFill>
                <a:sym typeface="Courier New"/>
              </a:rPr>
              <a:t>ON</a:t>
            </a:r>
            <a:r>
              <a:rPr lang="en-US" dirty="0">
                <a:sym typeface="Courier New"/>
              </a:rPr>
              <a:t> lt.user_id = pv.user_id</a:t>
            </a:r>
          </a:p>
          <a:p>
            <a:r>
              <a:rPr lang="en-US" dirty="0">
                <a:sym typeface="Courier New"/>
              </a:rPr>
              <a:t>   </a:t>
            </a:r>
            <a:r>
              <a:rPr lang="en-US" dirty="0">
                <a:solidFill>
                  <a:schemeClr val="accent1"/>
                </a:solidFill>
                <a:sym typeface="Courier New"/>
              </a:rPr>
              <a:t> AND </a:t>
            </a:r>
            <a:r>
              <a:rPr lang="en-US" dirty="0">
                <a:sym typeface="Courier New"/>
              </a:rPr>
              <a:t>lt.last_touch_at = pv.timestamp</a:t>
            </a:r>
          </a:p>
          <a:p>
            <a:r>
              <a:rPr lang="en-US" dirty="0">
                <a:sym typeface="Courier New"/>
              </a:rPr>
              <a:t> </a:t>
            </a:r>
            <a:r>
              <a:rPr lang="en-US" dirty="0" smtClean="0">
                <a:solidFill>
                  <a:schemeClr val="accent1"/>
                </a:solidFill>
                <a:sym typeface="Courier New"/>
              </a:rPr>
              <a:t>GROUP BY </a:t>
            </a:r>
            <a:r>
              <a:rPr lang="en-US" dirty="0" smtClean="0">
                <a:sym typeface="Courier New"/>
              </a:rPr>
              <a:t>utm_campaign</a:t>
            </a:r>
            <a:r>
              <a:rPr lang="en-US" dirty="0">
                <a:sym typeface="Courier New"/>
              </a:rPr>
              <a:t>;</a:t>
            </a:r>
            <a:endParaRPr dirty="0">
              <a:sym typeface="Courier New"/>
            </a:endParaRPr>
          </a:p>
        </p:txBody>
      </p:sp>
      <p:sp>
        <p:nvSpPr>
          <p:cNvPr id="324" name="Shape 324"/>
          <p:cNvSpPr txBox="1"/>
          <p:nvPr/>
        </p:nvSpPr>
        <p:spPr>
          <a:xfrm>
            <a:off x="185663" y="1212720"/>
            <a:ext cx="4920900" cy="1089493"/>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dirty="0" smtClean="0">
                <a:solidFill>
                  <a:schemeClr val="accent6">
                    <a:lumMod val="60000"/>
                    <a:lumOff val="40000"/>
                  </a:schemeClr>
                </a:solidFill>
                <a:latin typeface="+mn-lt"/>
                <a:ea typeface="Roboto"/>
                <a:cs typeface="Roboto"/>
                <a:sym typeface="Roboto"/>
              </a:rPr>
              <a:t>Last touch attribution shows how many times each campaign draws visitors back to the website.  Following table shows all the campaigns and the numbers of times they draw visitors back to the website</a:t>
            </a:r>
            <a:endParaRPr dirty="0">
              <a:solidFill>
                <a:schemeClr val="accent6">
                  <a:lumMod val="60000"/>
                  <a:lumOff val="40000"/>
                </a:schemeClr>
              </a:solidFill>
              <a:latin typeface="+mn-lt"/>
              <a:ea typeface="Roboto"/>
              <a:cs typeface="Roboto"/>
              <a:sym typeface="Roboto"/>
            </a:endParaRPr>
          </a:p>
        </p:txBody>
      </p:sp>
      <p:graphicFrame>
        <p:nvGraphicFramePr>
          <p:cNvPr id="3" name="Table 2"/>
          <p:cNvGraphicFramePr>
            <a:graphicFrameLocks noGrp="1"/>
          </p:cNvGraphicFramePr>
          <p:nvPr>
            <p:extLst>
              <p:ext uri="{D42A27DB-BD31-4B8C-83A1-F6EECF244321}">
                <p14:modId xmlns:p14="http://schemas.microsoft.com/office/powerpoint/2010/main" val="47369058"/>
              </p:ext>
            </p:extLst>
          </p:nvPr>
        </p:nvGraphicFramePr>
        <p:xfrm>
          <a:off x="185703" y="2833726"/>
          <a:ext cx="5975148" cy="2114002"/>
        </p:xfrm>
        <a:graphic>
          <a:graphicData uri="http://schemas.openxmlformats.org/drawingml/2006/table">
            <a:tbl>
              <a:tblPr/>
              <a:tblGrid>
                <a:gridCol w="508897"/>
                <a:gridCol w="1377531"/>
                <a:gridCol w="684377"/>
                <a:gridCol w="2114553"/>
                <a:gridCol w="1289790"/>
              </a:tblGrid>
              <a:tr h="240637">
                <a:tc>
                  <a:txBody>
                    <a:bodyPr/>
                    <a:lstStyle/>
                    <a:p>
                      <a:pPr algn="ctr"/>
                      <a:r>
                        <a:rPr lang="en-GB" sz="800" dirty="0">
                          <a:solidFill>
                            <a:srgbClr val="292929"/>
                          </a:solidFill>
                          <a:effectLst/>
                          <a:latin typeface="+mn-lt"/>
                        </a:rPr>
                        <a:t>user_id</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dirty="0">
                          <a:solidFill>
                            <a:srgbClr val="292929"/>
                          </a:solidFill>
                          <a:effectLst/>
                          <a:latin typeface="+mn-lt"/>
                        </a:rPr>
                        <a:t>last_touch_at</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a:solidFill>
                            <a:srgbClr val="292929"/>
                          </a:solidFill>
                          <a:effectLst/>
                          <a:latin typeface="+mn-lt"/>
                        </a:rPr>
                        <a:t>utm_source</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dirty="0">
                          <a:solidFill>
                            <a:srgbClr val="292929"/>
                          </a:solidFill>
                          <a:effectLst/>
                          <a:latin typeface="+mn-lt"/>
                        </a:rPr>
                        <a:t>utm_campaign</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dirty="0">
                          <a:solidFill>
                            <a:srgbClr val="292929"/>
                          </a:solidFill>
                          <a:effectLst/>
                          <a:latin typeface="+mn-lt"/>
                        </a:rPr>
                        <a:t>Count(utm_campaign)</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r>
              <a:tr h="240637">
                <a:tc>
                  <a:txBody>
                    <a:bodyPr/>
                    <a:lstStyle/>
                    <a:p>
                      <a:pPr algn="ctr"/>
                      <a:r>
                        <a:rPr lang="en-GB" sz="800">
                          <a:solidFill>
                            <a:srgbClr val="525252"/>
                          </a:solidFill>
                          <a:effectLst/>
                          <a:latin typeface="+mn-lt"/>
                        </a:rPr>
                        <a:t>99344</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2018-01-18 21:36:32</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google</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cool-tshirts-search</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60</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40637">
                <a:tc>
                  <a:txBody>
                    <a:bodyPr/>
                    <a:lstStyle/>
                    <a:p>
                      <a:pPr algn="ctr"/>
                      <a:r>
                        <a:rPr lang="en-GB" sz="800">
                          <a:solidFill>
                            <a:srgbClr val="525252"/>
                          </a:solidFill>
                          <a:effectLst/>
                          <a:latin typeface="+mn-lt"/>
                        </a:rPr>
                        <a:t>99589</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2018-01-15 04:55:43</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err="1">
                          <a:solidFill>
                            <a:srgbClr val="525252"/>
                          </a:solidFill>
                          <a:effectLst/>
                          <a:latin typeface="+mn-lt"/>
                        </a:rPr>
                        <a:t>nytimes</a:t>
                      </a:r>
                      <a:endParaRPr lang="en-GB" sz="800" dirty="0">
                        <a:solidFill>
                          <a:srgbClr val="525252"/>
                        </a:solidFill>
                        <a:effectLst/>
                        <a:latin typeface="+mn-lt"/>
                      </a:endParaRP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getting-to-know-cool-</a:t>
                      </a:r>
                      <a:r>
                        <a:rPr lang="en-GB" sz="800" dirty="0" err="1">
                          <a:solidFill>
                            <a:srgbClr val="525252"/>
                          </a:solidFill>
                          <a:effectLst/>
                          <a:latin typeface="+mn-lt"/>
                        </a:rPr>
                        <a:t>tshirts</a:t>
                      </a:r>
                      <a:endParaRPr lang="en-GB" sz="800" dirty="0">
                        <a:solidFill>
                          <a:srgbClr val="525252"/>
                        </a:solidFill>
                        <a:effectLst/>
                        <a:latin typeface="+mn-lt"/>
                      </a:endParaRP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232</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40637">
                <a:tc>
                  <a:txBody>
                    <a:bodyPr/>
                    <a:lstStyle/>
                    <a:p>
                      <a:pPr algn="ctr"/>
                      <a:r>
                        <a:rPr lang="en-GB" sz="800">
                          <a:solidFill>
                            <a:srgbClr val="525252"/>
                          </a:solidFill>
                          <a:effectLst/>
                          <a:latin typeface="+mn-lt"/>
                        </a:rPr>
                        <a:t>99838</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2018-01-02 07:40:34</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medium</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interview-with-cool-</a:t>
                      </a:r>
                      <a:r>
                        <a:rPr lang="en-GB" sz="800" dirty="0" err="1">
                          <a:solidFill>
                            <a:srgbClr val="525252"/>
                          </a:solidFill>
                          <a:effectLst/>
                          <a:latin typeface="+mn-lt"/>
                        </a:rPr>
                        <a:t>tshirts</a:t>
                      </a:r>
                      <a:r>
                        <a:rPr lang="en-GB" sz="800" dirty="0">
                          <a:solidFill>
                            <a:srgbClr val="525252"/>
                          </a:solidFill>
                          <a:effectLst/>
                          <a:latin typeface="+mn-lt"/>
                        </a:rPr>
                        <a:t>-founder</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184</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40637">
                <a:tc>
                  <a:txBody>
                    <a:bodyPr/>
                    <a:lstStyle/>
                    <a:p>
                      <a:pPr algn="ctr"/>
                      <a:r>
                        <a:rPr lang="en-GB" sz="800">
                          <a:solidFill>
                            <a:srgbClr val="525252"/>
                          </a:solidFill>
                          <a:effectLst/>
                          <a:latin typeface="+mn-lt"/>
                        </a:rPr>
                        <a:t>98840</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2018-01-10 04:58:48</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google</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paid-search</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178</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40637">
                <a:tc>
                  <a:txBody>
                    <a:bodyPr/>
                    <a:lstStyle/>
                    <a:p>
                      <a:pPr algn="ctr"/>
                      <a:r>
                        <a:rPr lang="en-GB" sz="800">
                          <a:solidFill>
                            <a:srgbClr val="525252"/>
                          </a:solidFill>
                          <a:effectLst/>
                          <a:latin typeface="+mn-lt"/>
                        </a:rPr>
                        <a:t>99928</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2018-01-24 05:26:09</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err="1">
                          <a:solidFill>
                            <a:srgbClr val="525252"/>
                          </a:solidFill>
                          <a:effectLst/>
                          <a:latin typeface="+mn-lt"/>
                        </a:rPr>
                        <a:t>facebook</a:t>
                      </a:r>
                      <a:endParaRPr lang="en-GB" sz="800" dirty="0">
                        <a:solidFill>
                          <a:srgbClr val="525252"/>
                        </a:solidFill>
                        <a:effectLst/>
                        <a:latin typeface="+mn-lt"/>
                      </a:endParaRP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err="1">
                          <a:solidFill>
                            <a:srgbClr val="525252"/>
                          </a:solidFill>
                          <a:effectLst/>
                          <a:latin typeface="+mn-lt"/>
                        </a:rPr>
                        <a:t>retargetting</a:t>
                      </a:r>
                      <a:r>
                        <a:rPr lang="en-GB" sz="800" dirty="0">
                          <a:solidFill>
                            <a:srgbClr val="525252"/>
                          </a:solidFill>
                          <a:effectLst/>
                          <a:latin typeface="+mn-lt"/>
                        </a:rPr>
                        <a:t>-ad</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443</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40637">
                <a:tc>
                  <a:txBody>
                    <a:bodyPr/>
                    <a:lstStyle/>
                    <a:p>
                      <a:pPr algn="ctr"/>
                      <a:r>
                        <a:rPr lang="en-GB" sz="800">
                          <a:solidFill>
                            <a:srgbClr val="525252"/>
                          </a:solidFill>
                          <a:effectLst/>
                          <a:latin typeface="+mn-lt"/>
                        </a:rPr>
                        <a:t>99990</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2018-01-16 11:35:09</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email</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err="1">
                          <a:solidFill>
                            <a:srgbClr val="525252"/>
                          </a:solidFill>
                          <a:effectLst/>
                          <a:latin typeface="+mn-lt"/>
                        </a:rPr>
                        <a:t>retargetting</a:t>
                      </a:r>
                      <a:r>
                        <a:rPr lang="en-GB" sz="800" dirty="0">
                          <a:solidFill>
                            <a:srgbClr val="525252"/>
                          </a:solidFill>
                          <a:effectLst/>
                          <a:latin typeface="+mn-lt"/>
                        </a:rPr>
                        <a:t>-campaign</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245</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40637">
                <a:tc>
                  <a:txBody>
                    <a:bodyPr/>
                    <a:lstStyle/>
                    <a:p>
                      <a:pPr algn="ctr"/>
                      <a:r>
                        <a:rPr lang="en-GB" sz="800">
                          <a:solidFill>
                            <a:srgbClr val="525252"/>
                          </a:solidFill>
                          <a:effectLst/>
                          <a:latin typeface="+mn-lt"/>
                        </a:rPr>
                        <a:t>99765</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2018-01-04 05:59:47</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buzzfeed</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ten-crazy-cool-</a:t>
                      </a:r>
                      <a:r>
                        <a:rPr lang="en-GB" sz="800" dirty="0" err="1">
                          <a:solidFill>
                            <a:srgbClr val="525252"/>
                          </a:solidFill>
                          <a:effectLst/>
                          <a:latin typeface="+mn-lt"/>
                        </a:rPr>
                        <a:t>tshirts</a:t>
                      </a:r>
                      <a:r>
                        <a:rPr lang="en-GB" sz="800" dirty="0">
                          <a:solidFill>
                            <a:srgbClr val="525252"/>
                          </a:solidFill>
                          <a:effectLst/>
                          <a:latin typeface="+mn-lt"/>
                        </a:rPr>
                        <a:t>-facts</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190</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188639">
                <a:tc>
                  <a:txBody>
                    <a:bodyPr/>
                    <a:lstStyle/>
                    <a:p>
                      <a:pPr algn="ctr"/>
                      <a:r>
                        <a:rPr lang="en-GB" sz="800">
                          <a:solidFill>
                            <a:srgbClr val="525252"/>
                          </a:solidFill>
                          <a:effectLst/>
                          <a:latin typeface="+mn-lt"/>
                        </a:rPr>
                        <a:t>99933</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2018-01-26 06:18:39</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email</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weekly-newsletter</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447</a:t>
                      </a:r>
                    </a:p>
                  </a:txBody>
                  <a:tcPr marL="66986" marR="66986" marT="33493" marB="33493"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bl>
          </a:graphicData>
        </a:graphic>
      </p:graphicFrame>
    </p:spTree>
    <p:extLst>
      <p:ext uri="{BB962C8B-B14F-4D97-AF65-F5344CB8AC3E}">
        <p14:creationId xmlns:p14="http://schemas.microsoft.com/office/powerpoint/2010/main" val="2426981341"/>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GB" sz="2400" dirty="0">
                <a:solidFill>
                  <a:schemeClr val="lt1"/>
                </a:solidFill>
                <a:latin typeface="+mj-lt"/>
                <a:ea typeface="Roboto Black"/>
                <a:cs typeface="Roboto Black"/>
                <a:sym typeface="Roboto Black"/>
              </a:rPr>
              <a:t>User Journey </a:t>
            </a:r>
            <a:r>
              <a:rPr lang="en-GB" sz="2400" dirty="0" smtClean="0">
                <a:solidFill>
                  <a:schemeClr val="lt1"/>
                </a:solidFill>
                <a:latin typeface="+mj-lt"/>
                <a:ea typeface="Roboto Black"/>
                <a:cs typeface="Roboto Black"/>
                <a:sym typeface="Roboto Black"/>
              </a:rPr>
              <a:t>(Paid Customers</a:t>
            </a:r>
            <a:r>
              <a:rPr lang="en-GB" sz="2400" dirty="0" smtClean="0">
                <a:solidFill>
                  <a:schemeClr val="lt1"/>
                </a:solidFill>
                <a:latin typeface="Roboto Black"/>
                <a:ea typeface="Roboto Black"/>
                <a:cs typeface="Roboto Black"/>
                <a:sym typeface="Roboto Black"/>
              </a:rPr>
              <a:t>)</a:t>
            </a:r>
            <a:endParaRPr lang="en-GB" sz="2400" b="1" dirty="0">
              <a:solidFill>
                <a:srgbClr val="295269"/>
              </a:solidFill>
              <a:latin typeface="Roboto"/>
              <a:ea typeface="Roboto"/>
              <a:cs typeface="Roboto"/>
              <a:sym typeface="Roboto"/>
            </a:endParaRPr>
          </a:p>
        </p:txBody>
      </p:sp>
      <p:sp>
        <p:nvSpPr>
          <p:cNvPr id="323" name="Shape 323"/>
          <p:cNvSpPr txBox="1"/>
          <p:nvPr/>
        </p:nvSpPr>
        <p:spPr>
          <a:xfrm>
            <a:off x="5179100" y="1738005"/>
            <a:ext cx="3870900" cy="3209720"/>
          </a:xfrm>
          <a:prstGeom prst="rect">
            <a:avLst/>
          </a:prstGeom>
          <a:solidFill>
            <a:srgbClr val="D9D9D9"/>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defRPr sz="900">
                <a:latin typeface="Courier New"/>
                <a:ea typeface="Courier New"/>
                <a:cs typeface="Courier New"/>
              </a:defRPr>
            </a:lvl1pPr>
          </a:lstStyle>
          <a:p>
            <a:r>
              <a:rPr lang="en-US" dirty="0">
                <a:solidFill>
                  <a:srgbClr val="0070C0"/>
                </a:solidFill>
                <a:sym typeface="Courier New"/>
              </a:rPr>
              <a:t>SELECT </a:t>
            </a:r>
            <a:r>
              <a:rPr lang="en-US" dirty="0" smtClean="0">
                <a:solidFill>
                  <a:srgbClr val="0070C0"/>
                </a:solidFill>
                <a:sym typeface="Courier New"/>
              </a:rPr>
              <a:t>COUNT(DISTINCT </a:t>
            </a:r>
            <a:r>
              <a:rPr lang="en-US" dirty="0">
                <a:sym typeface="Courier New"/>
              </a:rPr>
              <a:t>user_id)</a:t>
            </a:r>
          </a:p>
          <a:p>
            <a:r>
              <a:rPr lang="en-US" dirty="0">
                <a:sym typeface="Courier New"/>
              </a:rPr>
              <a:t>  </a:t>
            </a:r>
            <a:r>
              <a:rPr lang="en-US" dirty="0">
                <a:solidFill>
                  <a:srgbClr val="0070C0"/>
                </a:solidFill>
                <a:sym typeface="Courier New"/>
              </a:rPr>
              <a:t>FROM</a:t>
            </a:r>
            <a:r>
              <a:rPr lang="en-US" dirty="0">
                <a:sym typeface="Courier New"/>
              </a:rPr>
              <a:t> page_visits</a:t>
            </a:r>
          </a:p>
          <a:p>
            <a:r>
              <a:rPr lang="en-US" dirty="0">
                <a:sym typeface="Courier New"/>
              </a:rPr>
              <a:t> </a:t>
            </a:r>
            <a:r>
              <a:rPr lang="en-US" dirty="0" smtClean="0">
                <a:solidFill>
                  <a:srgbClr val="0070C0"/>
                </a:solidFill>
                <a:sym typeface="Courier New"/>
              </a:rPr>
              <a:t>WHERE</a:t>
            </a:r>
            <a:r>
              <a:rPr lang="en-US" dirty="0" smtClean="0">
                <a:sym typeface="Courier New"/>
              </a:rPr>
              <a:t> </a:t>
            </a:r>
            <a:r>
              <a:rPr lang="en-US" dirty="0" err="1" smtClean="0">
                <a:sym typeface="Courier New"/>
              </a:rPr>
              <a:t>page_name</a:t>
            </a:r>
            <a:r>
              <a:rPr lang="en-US" dirty="0" smtClean="0">
                <a:sym typeface="Courier New"/>
              </a:rPr>
              <a:t> </a:t>
            </a:r>
            <a:r>
              <a:rPr lang="en-US" dirty="0">
                <a:sym typeface="Courier New"/>
              </a:rPr>
              <a:t>= ('4 - purchase');</a:t>
            </a:r>
            <a:endParaRPr dirty="0">
              <a:sym typeface="Courier New"/>
            </a:endParaRPr>
          </a:p>
        </p:txBody>
      </p:sp>
      <p:sp>
        <p:nvSpPr>
          <p:cNvPr id="324" name="Shape 324"/>
          <p:cNvSpPr txBox="1"/>
          <p:nvPr/>
        </p:nvSpPr>
        <p:spPr>
          <a:xfrm>
            <a:off x="185663" y="1779408"/>
            <a:ext cx="4920900" cy="17368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smtClean="0">
                <a:solidFill>
                  <a:schemeClr val="accent6">
                    <a:lumMod val="60000"/>
                    <a:lumOff val="40000"/>
                  </a:schemeClr>
                </a:solidFill>
                <a:latin typeface="+mn-lt"/>
                <a:ea typeface="Roboto"/>
                <a:cs typeface="Roboto"/>
                <a:sym typeface="Roboto"/>
              </a:rPr>
              <a:t>There were total of 361 purchases made on the website</a:t>
            </a:r>
            <a:endParaRPr sz="1200" dirty="0">
              <a:solidFill>
                <a:schemeClr val="accent6">
                  <a:lumMod val="60000"/>
                  <a:lumOff val="40000"/>
                </a:schemeClr>
              </a:solidFill>
              <a:latin typeface="+mn-lt"/>
              <a:ea typeface="Roboto"/>
              <a:cs typeface="Roboto"/>
              <a:sym typeface="Roboto"/>
            </a:endParaRPr>
          </a:p>
        </p:txBody>
      </p:sp>
    </p:spTree>
    <p:extLst>
      <p:ext uri="{BB962C8B-B14F-4D97-AF65-F5344CB8AC3E}">
        <p14:creationId xmlns:p14="http://schemas.microsoft.com/office/powerpoint/2010/main" val="877432685"/>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GB" sz="2800" dirty="0">
                <a:solidFill>
                  <a:schemeClr val="lt1"/>
                </a:solidFill>
                <a:latin typeface="+mj-lt"/>
                <a:ea typeface="Roboto Black"/>
                <a:cs typeface="Roboto Black"/>
                <a:sym typeface="Roboto Black"/>
              </a:rPr>
              <a:t>User Journey </a:t>
            </a:r>
            <a:r>
              <a:rPr lang="en-GB" sz="2800" dirty="0" smtClean="0">
                <a:solidFill>
                  <a:schemeClr val="lt1"/>
                </a:solidFill>
                <a:latin typeface="+mj-lt"/>
                <a:ea typeface="Roboto Black"/>
                <a:cs typeface="Roboto Black"/>
                <a:sym typeface="Roboto Black"/>
              </a:rPr>
              <a:t>(Paid Customers)</a:t>
            </a:r>
            <a:endParaRPr lang="en-GB" sz="2800" b="1" dirty="0">
              <a:solidFill>
                <a:srgbClr val="295269"/>
              </a:solidFill>
              <a:latin typeface="+mj-lt"/>
              <a:ea typeface="Roboto"/>
              <a:cs typeface="Roboto"/>
              <a:sym typeface="Roboto"/>
            </a:endParaRPr>
          </a:p>
        </p:txBody>
      </p:sp>
      <p:sp>
        <p:nvSpPr>
          <p:cNvPr id="323" name="Shape 323"/>
          <p:cNvSpPr txBox="1"/>
          <p:nvPr/>
        </p:nvSpPr>
        <p:spPr>
          <a:xfrm>
            <a:off x="5259422" y="1228172"/>
            <a:ext cx="3790578" cy="3719553"/>
          </a:xfrm>
          <a:prstGeom prst="rect">
            <a:avLst/>
          </a:prstGeom>
          <a:solidFill>
            <a:srgbClr val="D9D9D9"/>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defRPr sz="900">
                <a:latin typeface="Courier New"/>
                <a:ea typeface="Courier New"/>
                <a:cs typeface="Courier New"/>
              </a:defRPr>
            </a:lvl1pPr>
          </a:lstStyle>
          <a:p>
            <a:r>
              <a:rPr lang="en-GB" dirty="0">
                <a:solidFill>
                  <a:schemeClr val="accent1"/>
                </a:solidFill>
                <a:sym typeface="Courier New"/>
              </a:rPr>
              <a:t>WITH</a:t>
            </a:r>
            <a:r>
              <a:rPr lang="en-GB" dirty="0">
                <a:sym typeface="Courier New"/>
              </a:rPr>
              <a:t> last_touch </a:t>
            </a:r>
            <a:r>
              <a:rPr lang="en-GB" dirty="0">
                <a:solidFill>
                  <a:schemeClr val="accent1"/>
                </a:solidFill>
                <a:sym typeface="Courier New"/>
              </a:rPr>
              <a:t>AS</a:t>
            </a:r>
            <a:r>
              <a:rPr lang="en-GB" dirty="0">
                <a:sym typeface="Courier New"/>
              </a:rPr>
              <a:t> (</a:t>
            </a:r>
          </a:p>
          <a:p>
            <a:r>
              <a:rPr lang="en-GB" dirty="0">
                <a:sym typeface="Courier New"/>
              </a:rPr>
              <a:t>    </a:t>
            </a:r>
            <a:r>
              <a:rPr lang="en-GB" dirty="0">
                <a:solidFill>
                  <a:schemeClr val="accent1"/>
                </a:solidFill>
                <a:sym typeface="Courier New"/>
              </a:rPr>
              <a:t>SELECT</a:t>
            </a:r>
            <a:r>
              <a:rPr lang="en-GB" dirty="0">
                <a:sym typeface="Courier New"/>
              </a:rPr>
              <a:t> user_id,</a:t>
            </a:r>
          </a:p>
          <a:p>
            <a:r>
              <a:rPr lang="en-GB" dirty="0">
                <a:sym typeface="Courier New"/>
              </a:rPr>
              <a:t>        </a:t>
            </a:r>
            <a:r>
              <a:rPr lang="en-GB" dirty="0">
                <a:solidFill>
                  <a:schemeClr val="accent1"/>
                </a:solidFill>
                <a:sym typeface="Courier New"/>
              </a:rPr>
              <a:t>MAX</a:t>
            </a:r>
            <a:r>
              <a:rPr lang="en-GB" dirty="0">
                <a:sym typeface="Courier New"/>
              </a:rPr>
              <a:t>(timestamp) </a:t>
            </a:r>
            <a:r>
              <a:rPr lang="en-GB" dirty="0" smtClean="0">
                <a:solidFill>
                  <a:schemeClr val="accent1"/>
                </a:solidFill>
                <a:sym typeface="Courier New"/>
              </a:rPr>
              <a:t>AS </a:t>
            </a:r>
            <a:r>
              <a:rPr lang="en-GB" dirty="0">
                <a:sym typeface="Courier New"/>
              </a:rPr>
              <a:t>last_touch_at</a:t>
            </a:r>
          </a:p>
          <a:p>
            <a:r>
              <a:rPr lang="en-GB" dirty="0">
                <a:sym typeface="Courier New"/>
              </a:rPr>
              <a:t>    </a:t>
            </a:r>
            <a:r>
              <a:rPr lang="en-GB" dirty="0">
                <a:solidFill>
                  <a:schemeClr val="accent1"/>
                </a:solidFill>
                <a:sym typeface="Courier New"/>
              </a:rPr>
              <a:t>FROM</a:t>
            </a:r>
            <a:r>
              <a:rPr lang="en-GB" dirty="0">
                <a:sym typeface="Courier New"/>
              </a:rPr>
              <a:t> page_visits</a:t>
            </a:r>
          </a:p>
          <a:p>
            <a:r>
              <a:rPr lang="en-GB" dirty="0">
                <a:sym typeface="Courier New"/>
              </a:rPr>
              <a:t>   </a:t>
            </a:r>
            <a:r>
              <a:rPr lang="en-GB" dirty="0" smtClean="0">
                <a:solidFill>
                  <a:schemeClr val="accent1"/>
                </a:solidFill>
                <a:sym typeface="Courier New"/>
              </a:rPr>
              <a:t>WHERE</a:t>
            </a:r>
            <a:r>
              <a:rPr lang="en-GB" dirty="0" smtClean="0">
                <a:sym typeface="Courier New"/>
              </a:rPr>
              <a:t> </a:t>
            </a:r>
            <a:r>
              <a:rPr lang="en-GB" dirty="0">
                <a:sym typeface="Courier New"/>
              </a:rPr>
              <a:t>page_name = '4 - purchase'</a:t>
            </a:r>
          </a:p>
          <a:p>
            <a:r>
              <a:rPr lang="en-GB" dirty="0">
                <a:sym typeface="Courier New"/>
              </a:rPr>
              <a:t>    </a:t>
            </a:r>
            <a:r>
              <a:rPr lang="en-GB" dirty="0">
                <a:solidFill>
                  <a:schemeClr val="accent1"/>
                </a:solidFill>
                <a:sym typeface="Courier New"/>
              </a:rPr>
              <a:t>GROUP BY </a:t>
            </a:r>
            <a:r>
              <a:rPr lang="en-GB" dirty="0">
                <a:sym typeface="Courier New"/>
              </a:rPr>
              <a:t>user_id)</a:t>
            </a:r>
          </a:p>
          <a:p>
            <a:r>
              <a:rPr lang="en-GB" dirty="0">
                <a:solidFill>
                  <a:schemeClr val="accent1"/>
                </a:solidFill>
                <a:sym typeface="Courier New"/>
              </a:rPr>
              <a:t>SELECT</a:t>
            </a:r>
            <a:r>
              <a:rPr lang="en-GB" dirty="0">
                <a:sym typeface="Courier New"/>
              </a:rPr>
              <a:t> lt.user_id,</a:t>
            </a:r>
          </a:p>
          <a:p>
            <a:r>
              <a:rPr lang="en-GB" dirty="0">
                <a:sym typeface="Courier New"/>
              </a:rPr>
              <a:t>    lt.last_touch_at,</a:t>
            </a:r>
          </a:p>
          <a:p>
            <a:r>
              <a:rPr lang="en-GB" dirty="0">
                <a:sym typeface="Courier New"/>
              </a:rPr>
              <a:t>    pv.utm_source,</a:t>
            </a:r>
          </a:p>
          <a:p>
            <a:r>
              <a:rPr lang="en-GB" dirty="0" smtClean="0">
                <a:sym typeface="Courier New"/>
              </a:rPr>
              <a:t>    pv.utm_campaign</a:t>
            </a:r>
            <a:r>
              <a:rPr lang="en-GB" dirty="0">
                <a:sym typeface="Courier New"/>
              </a:rPr>
              <a:t>,</a:t>
            </a:r>
          </a:p>
          <a:p>
            <a:r>
              <a:rPr lang="en-GB" dirty="0">
                <a:sym typeface="Courier New"/>
              </a:rPr>
              <a:t>    </a:t>
            </a:r>
            <a:r>
              <a:rPr lang="en-GB" dirty="0" smtClean="0">
                <a:solidFill>
                  <a:schemeClr val="accent1"/>
                </a:solidFill>
                <a:sym typeface="Courier New"/>
              </a:rPr>
              <a:t>COUNT</a:t>
            </a:r>
            <a:r>
              <a:rPr lang="en-GB" dirty="0" smtClean="0">
                <a:sym typeface="Courier New"/>
              </a:rPr>
              <a:t>(utm_campaign</a:t>
            </a:r>
            <a:r>
              <a:rPr lang="en-GB" dirty="0">
                <a:sym typeface="Courier New"/>
              </a:rPr>
              <a:t>)</a:t>
            </a:r>
          </a:p>
          <a:p>
            <a:r>
              <a:rPr lang="en-GB" dirty="0">
                <a:solidFill>
                  <a:schemeClr val="accent1"/>
                </a:solidFill>
                <a:sym typeface="Courier New"/>
              </a:rPr>
              <a:t>FROM </a:t>
            </a:r>
            <a:r>
              <a:rPr lang="en-GB" dirty="0">
                <a:sym typeface="Courier New"/>
              </a:rPr>
              <a:t>last_touch lt</a:t>
            </a:r>
          </a:p>
          <a:p>
            <a:r>
              <a:rPr lang="en-GB" dirty="0">
                <a:solidFill>
                  <a:schemeClr val="accent1"/>
                </a:solidFill>
                <a:sym typeface="Courier New"/>
              </a:rPr>
              <a:t>JOIN</a:t>
            </a:r>
            <a:r>
              <a:rPr lang="en-GB" dirty="0">
                <a:sym typeface="Courier New"/>
              </a:rPr>
              <a:t> page_visits pv</a:t>
            </a:r>
          </a:p>
          <a:p>
            <a:r>
              <a:rPr lang="en-GB" dirty="0">
                <a:sym typeface="Courier New"/>
              </a:rPr>
              <a:t>    </a:t>
            </a:r>
            <a:r>
              <a:rPr lang="en-GB" dirty="0">
                <a:solidFill>
                  <a:schemeClr val="accent1"/>
                </a:solidFill>
                <a:sym typeface="Courier New"/>
              </a:rPr>
              <a:t>ON</a:t>
            </a:r>
            <a:r>
              <a:rPr lang="en-GB" dirty="0">
                <a:sym typeface="Courier New"/>
              </a:rPr>
              <a:t> lt.user_id = pv.user_id</a:t>
            </a:r>
          </a:p>
          <a:p>
            <a:r>
              <a:rPr lang="en-GB" dirty="0">
                <a:sym typeface="Courier New"/>
              </a:rPr>
              <a:t>   </a:t>
            </a:r>
            <a:r>
              <a:rPr lang="en-GB" dirty="0">
                <a:solidFill>
                  <a:schemeClr val="accent1"/>
                </a:solidFill>
                <a:sym typeface="Courier New"/>
              </a:rPr>
              <a:t> AND </a:t>
            </a:r>
            <a:r>
              <a:rPr lang="en-GB" dirty="0">
                <a:sym typeface="Courier New"/>
              </a:rPr>
              <a:t>lt.last_touch_at = pv.timestamp</a:t>
            </a:r>
          </a:p>
          <a:p>
            <a:r>
              <a:rPr lang="en-GB" dirty="0">
                <a:sym typeface="Courier New"/>
              </a:rPr>
              <a:t>    </a:t>
            </a:r>
            <a:r>
              <a:rPr lang="en-GB" dirty="0">
                <a:solidFill>
                  <a:schemeClr val="accent1"/>
                </a:solidFill>
                <a:sym typeface="Courier New"/>
              </a:rPr>
              <a:t>Group By </a:t>
            </a:r>
            <a:r>
              <a:rPr lang="en-GB" dirty="0">
                <a:sym typeface="Courier New"/>
              </a:rPr>
              <a:t>utm_campaign;</a:t>
            </a:r>
            <a:endParaRPr dirty="0">
              <a:sym typeface="Courier New"/>
            </a:endParaRPr>
          </a:p>
        </p:txBody>
      </p:sp>
      <p:sp>
        <p:nvSpPr>
          <p:cNvPr id="324" name="Shape 324"/>
          <p:cNvSpPr txBox="1"/>
          <p:nvPr/>
        </p:nvSpPr>
        <p:spPr>
          <a:xfrm>
            <a:off x="179178" y="1228172"/>
            <a:ext cx="4920900" cy="17368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0" lvl="0" indent="0" rtl="0">
              <a:lnSpc>
                <a:spcPct val="115000"/>
              </a:lnSpc>
              <a:spcBef>
                <a:spcPts val="0"/>
              </a:spcBef>
              <a:spcAft>
                <a:spcPts val="0"/>
              </a:spcAft>
              <a:buClr>
                <a:schemeClr val="dk1"/>
              </a:buClr>
              <a:buSzPts val="1100"/>
              <a:buFont typeface="Arial"/>
              <a:buNone/>
            </a:pPr>
            <a:r>
              <a:rPr lang="en-US" sz="1200" dirty="0" smtClean="0">
                <a:solidFill>
                  <a:schemeClr val="accent6">
                    <a:lumMod val="60000"/>
                    <a:lumOff val="40000"/>
                  </a:schemeClr>
                </a:solidFill>
                <a:latin typeface="+mn-lt"/>
                <a:ea typeface="Roboto"/>
                <a:cs typeface="Roboto"/>
                <a:sym typeface="Roboto"/>
              </a:rPr>
              <a:t>There were a total of 361 purchases made and following campaigns are the contributors for those purchases  </a:t>
            </a:r>
            <a:endParaRPr sz="1200" dirty="0">
              <a:solidFill>
                <a:schemeClr val="accent6">
                  <a:lumMod val="60000"/>
                  <a:lumOff val="40000"/>
                </a:schemeClr>
              </a:solidFill>
              <a:latin typeface="+mn-lt"/>
              <a:ea typeface="Roboto"/>
              <a:cs typeface="Roboto"/>
              <a:sym typeface="Roboto"/>
            </a:endParaRPr>
          </a:p>
        </p:txBody>
      </p:sp>
      <p:graphicFrame>
        <p:nvGraphicFramePr>
          <p:cNvPr id="9" name="Table 8"/>
          <p:cNvGraphicFramePr>
            <a:graphicFrameLocks noGrp="1"/>
          </p:cNvGraphicFramePr>
          <p:nvPr>
            <p:extLst>
              <p:ext uri="{D42A27DB-BD31-4B8C-83A1-F6EECF244321}">
                <p14:modId xmlns:p14="http://schemas.microsoft.com/office/powerpoint/2010/main" val="3962063112"/>
              </p:ext>
            </p:extLst>
          </p:nvPr>
        </p:nvGraphicFramePr>
        <p:xfrm>
          <a:off x="179179" y="2840470"/>
          <a:ext cx="4920900" cy="2110512"/>
        </p:xfrm>
        <a:graphic>
          <a:graphicData uri="http://schemas.openxmlformats.org/drawingml/2006/table">
            <a:tbl>
              <a:tblPr/>
              <a:tblGrid>
                <a:gridCol w="416660"/>
                <a:gridCol w="1127856"/>
                <a:gridCol w="560336"/>
                <a:gridCol w="1731295"/>
                <a:gridCol w="1084753"/>
              </a:tblGrid>
              <a:tr h="304639">
                <a:tc>
                  <a:txBody>
                    <a:bodyPr/>
                    <a:lstStyle/>
                    <a:p>
                      <a:pPr algn="ctr"/>
                      <a:r>
                        <a:rPr lang="en-GB" sz="800" dirty="0">
                          <a:solidFill>
                            <a:srgbClr val="292929"/>
                          </a:solidFill>
                          <a:effectLst/>
                          <a:latin typeface="+mn-lt"/>
                        </a:rPr>
                        <a:t>user_id</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a:solidFill>
                            <a:srgbClr val="292929"/>
                          </a:solidFill>
                          <a:effectLst/>
                          <a:latin typeface="+mn-lt"/>
                        </a:rPr>
                        <a:t>last_touch_at</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a:solidFill>
                            <a:srgbClr val="292929"/>
                          </a:solidFill>
                          <a:effectLst/>
                          <a:latin typeface="+mn-lt"/>
                        </a:rPr>
                        <a:t>utm_source</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dirty="0">
                          <a:solidFill>
                            <a:srgbClr val="292929"/>
                          </a:solidFill>
                          <a:effectLst/>
                          <a:latin typeface="+mn-lt"/>
                        </a:rPr>
                        <a:t>utm_campaign</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a:solidFill>
                            <a:srgbClr val="292929"/>
                          </a:solidFill>
                          <a:effectLst/>
                          <a:latin typeface="+mn-lt"/>
                        </a:rPr>
                        <a:t>Count (utm_campaign)</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r>
              <a:tr h="225327">
                <a:tc>
                  <a:txBody>
                    <a:bodyPr/>
                    <a:lstStyle/>
                    <a:p>
                      <a:pPr algn="ctr"/>
                      <a:r>
                        <a:rPr lang="en-GB" sz="800" dirty="0">
                          <a:solidFill>
                            <a:srgbClr val="525252"/>
                          </a:solidFill>
                          <a:effectLst/>
                          <a:latin typeface="+mn-lt"/>
                        </a:rPr>
                        <a:t>99933</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2018-01-26 06:18:39</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email</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weekly-newsletter</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115</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25327">
                <a:tc>
                  <a:txBody>
                    <a:bodyPr/>
                    <a:lstStyle/>
                    <a:p>
                      <a:pPr algn="ctr"/>
                      <a:r>
                        <a:rPr lang="en-GB" sz="800">
                          <a:solidFill>
                            <a:srgbClr val="525252"/>
                          </a:solidFill>
                          <a:effectLst/>
                          <a:latin typeface="+mn-lt"/>
                        </a:rPr>
                        <a:t>99897</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2018-01-06 09:41:19</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err="1">
                          <a:solidFill>
                            <a:srgbClr val="525252"/>
                          </a:solidFill>
                          <a:effectLst/>
                          <a:latin typeface="+mn-lt"/>
                        </a:rPr>
                        <a:t>facebook</a:t>
                      </a:r>
                      <a:endParaRPr lang="en-GB" sz="800" dirty="0">
                        <a:solidFill>
                          <a:srgbClr val="525252"/>
                        </a:solidFill>
                        <a:effectLst/>
                        <a:latin typeface="+mn-lt"/>
                      </a:endParaRP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retargetting-ad</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113</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25327">
                <a:tc>
                  <a:txBody>
                    <a:bodyPr/>
                    <a:lstStyle/>
                    <a:p>
                      <a:pPr algn="ctr"/>
                      <a:r>
                        <a:rPr lang="en-GB" sz="800">
                          <a:solidFill>
                            <a:srgbClr val="525252"/>
                          </a:solidFill>
                          <a:effectLst/>
                          <a:latin typeface="+mn-lt"/>
                        </a:rPr>
                        <a:t>99285</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2018-01-24 09:00:58</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email</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retargetting-campaign</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54</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25327">
                <a:tc>
                  <a:txBody>
                    <a:bodyPr/>
                    <a:lstStyle/>
                    <a:p>
                      <a:pPr algn="ctr"/>
                      <a:r>
                        <a:rPr lang="en-GB" sz="800">
                          <a:solidFill>
                            <a:srgbClr val="525252"/>
                          </a:solidFill>
                          <a:effectLst/>
                          <a:latin typeface="+mn-lt"/>
                        </a:rPr>
                        <a:t>94567</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2018-01-19 16:37:58</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google</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paid-search</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52</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25327">
                <a:tc>
                  <a:txBody>
                    <a:bodyPr/>
                    <a:lstStyle/>
                    <a:p>
                      <a:pPr algn="ctr"/>
                      <a:r>
                        <a:rPr lang="en-GB" sz="800">
                          <a:solidFill>
                            <a:srgbClr val="525252"/>
                          </a:solidFill>
                          <a:effectLst/>
                          <a:latin typeface="+mn-lt"/>
                        </a:rPr>
                        <a:t>92172</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2018-01-16 15:15:29</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nytimes</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getting-to-know-cool-</a:t>
                      </a:r>
                      <a:r>
                        <a:rPr lang="en-GB" sz="800" dirty="0" err="1">
                          <a:solidFill>
                            <a:srgbClr val="525252"/>
                          </a:solidFill>
                          <a:effectLst/>
                          <a:latin typeface="+mn-lt"/>
                        </a:rPr>
                        <a:t>tshirts</a:t>
                      </a:r>
                      <a:endParaRPr lang="en-GB" sz="800" dirty="0">
                        <a:solidFill>
                          <a:srgbClr val="525252"/>
                        </a:solidFill>
                        <a:effectLst/>
                        <a:latin typeface="+mn-lt"/>
                      </a:endParaRP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9</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25327">
                <a:tc>
                  <a:txBody>
                    <a:bodyPr/>
                    <a:lstStyle/>
                    <a:p>
                      <a:pPr algn="ctr"/>
                      <a:r>
                        <a:rPr lang="en-GB" sz="800">
                          <a:solidFill>
                            <a:srgbClr val="525252"/>
                          </a:solidFill>
                          <a:effectLst/>
                          <a:latin typeface="+mn-lt"/>
                        </a:rPr>
                        <a:t>98651</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2018-01-15 04:17:36</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buzzfeed</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ten-crazy-cool-</a:t>
                      </a:r>
                      <a:r>
                        <a:rPr lang="en-GB" sz="800" dirty="0" err="1">
                          <a:solidFill>
                            <a:srgbClr val="525252"/>
                          </a:solidFill>
                          <a:effectLst/>
                          <a:latin typeface="+mn-lt"/>
                        </a:rPr>
                        <a:t>tshirts</a:t>
                      </a:r>
                      <a:r>
                        <a:rPr lang="en-GB" sz="800" dirty="0">
                          <a:solidFill>
                            <a:srgbClr val="525252"/>
                          </a:solidFill>
                          <a:effectLst/>
                          <a:latin typeface="+mn-lt"/>
                        </a:rPr>
                        <a:t>-facts</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9</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25327">
                <a:tc>
                  <a:txBody>
                    <a:bodyPr/>
                    <a:lstStyle/>
                    <a:p>
                      <a:pPr algn="ctr"/>
                      <a:r>
                        <a:rPr lang="en-GB" sz="800">
                          <a:solidFill>
                            <a:srgbClr val="525252"/>
                          </a:solidFill>
                          <a:effectLst/>
                          <a:latin typeface="+mn-lt"/>
                        </a:rPr>
                        <a:t>83547</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2018-01-10 18:20:21</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medium</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interview-with-cool-</a:t>
                      </a:r>
                      <a:r>
                        <a:rPr lang="en-GB" sz="800" dirty="0" err="1">
                          <a:solidFill>
                            <a:srgbClr val="525252"/>
                          </a:solidFill>
                          <a:effectLst/>
                          <a:latin typeface="+mn-lt"/>
                        </a:rPr>
                        <a:t>tshirts</a:t>
                      </a:r>
                      <a:r>
                        <a:rPr lang="en-GB" sz="800" dirty="0">
                          <a:solidFill>
                            <a:srgbClr val="525252"/>
                          </a:solidFill>
                          <a:effectLst/>
                          <a:latin typeface="+mn-lt"/>
                        </a:rPr>
                        <a:t>-founder</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7</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25327">
                <a:tc>
                  <a:txBody>
                    <a:bodyPr/>
                    <a:lstStyle/>
                    <a:p>
                      <a:pPr algn="ctr"/>
                      <a:r>
                        <a:rPr lang="en-GB" sz="800">
                          <a:solidFill>
                            <a:srgbClr val="525252"/>
                          </a:solidFill>
                          <a:effectLst/>
                          <a:latin typeface="+mn-lt"/>
                        </a:rPr>
                        <a:t>95650</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2018-01-18 00:25:00</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google</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cool-tshirts-search</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a:t>
                      </a:r>
                    </a:p>
                  </a:txBody>
                  <a:tcPr marL="64056" marR="64056" marT="32028" marB="32028"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bl>
          </a:graphicData>
        </a:graphic>
      </p:graphicFrame>
    </p:spTree>
    <p:extLst>
      <p:ext uri="{BB962C8B-B14F-4D97-AF65-F5344CB8AC3E}">
        <p14:creationId xmlns:p14="http://schemas.microsoft.com/office/powerpoint/2010/main" val="4186431876"/>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US" sz="2800" dirty="0" smtClean="0">
                <a:solidFill>
                  <a:srgbClr val="295269"/>
                </a:solidFill>
                <a:latin typeface="+mj-lt"/>
                <a:ea typeface="Roboto"/>
                <a:cs typeface="Roboto"/>
                <a:sym typeface="Roboto"/>
              </a:rPr>
              <a:t>A</a:t>
            </a:r>
            <a:r>
              <a:rPr lang="en-US" sz="2800" dirty="0" smtClean="0">
                <a:solidFill>
                  <a:schemeClr val="bg1"/>
                </a:solidFill>
                <a:latin typeface="+mj-lt"/>
                <a:ea typeface="Roboto"/>
                <a:cs typeface="Roboto"/>
                <a:sym typeface="Roboto"/>
              </a:rPr>
              <a:t>A </a:t>
            </a:r>
            <a:r>
              <a:rPr lang="en-US" sz="2800" dirty="0">
                <a:solidFill>
                  <a:schemeClr val="bg1"/>
                </a:solidFill>
                <a:latin typeface="+mj-lt"/>
                <a:ea typeface="Roboto"/>
                <a:cs typeface="Roboto"/>
                <a:sym typeface="Roboto"/>
              </a:rPr>
              <a:t>U</a:t>
            </a:r>
            <a:r>
              <a:rPr lang="en-US" sz="2800" dirty="0" smtClean="0">
                <a:solidFill>
                  <a:schemeClr val="bg1"/>
                </a:solidFill>
                <a:latin typeface="+mj-lt"/>
                <a:ea typeface="Roboto"/>
                <a:cs typeface="Roboto"/>
                <a:sym typeface="Roboto"/>
              </a:rPr>
              <a:t>ser’s </a:t>
            </a:r>
            <a:r>
              <a:rPr lang="en-US" sz="2800" dirty="0">
                <a:solidFill>
                  <a:schemeClr val="bg1"/>
                </a:solidFill>
                <a:latin typeface="+mj-lt"/>
                <a:ea typeface="Roboto"/>
                <a:cs typeface="Roboto"/>
                <a:sym typeface="Roboto"/>
              </a:rPr>
              <a:t>J</a:t>
            </a:r>
            <a:r>
              <a:rPr lang="en-US" sz="2800" dirty="0" smtClean="0">
                <a:solidFill>
                  <a:schemeClr val="bg1"/>
                </a:solidFill>
                <a:latin typeface="+mj-lt"/>
                <a:ea typeface="Roboto"/>
                <a:cs typeface="Roboto"/>
                <a:sym typeface="Roboto"/>
              </a:rPr>
              <a:t>ourney</a:t>
            </a:r>
          </a:p>
        </p:txBody>
      </p:sp>
      <p:sp>
        <p:nvSpPr>
          <p:cNvPr id="324" name="Shape 324"/>
          <p:cNvSpPr txBox="1"/>
          <p:nvPr/>
        </p:nvSpPr>
        <p:spPr>
          <a:xfrm>
            <a:off x="185662" y="1208717"/>
            <a:ext cx="8815665" cy="3544866"/>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dirty="0" smtClean="0">
                <a:solidFill>
                  <a:schemeClr val="accent6">
                    <a:lumMod val="60000"/>
                    <a:lumOff val="40000"/>
                  </a:schemeClr>
                </a:solidFill>
                <a:latin typeface="+mn-lt"/>
                <a:ea typeface="Roboto"/>
                <a:cs typeface="Roboto"/>
                <a:sym typeface="Roboto"/>
              </a:rPr>
              <a:t>A typical user journey starts with initial discovery of the website AKA “ First Touch”. This is where visitors come to the website for the first time</a:t>
            </a:r>
            <a:r>
              <a:rPr lang="en-US" sz="1200" dirty="0" smtClean="0">
                <a:solidFill>
                  <a:schemeClr val="accent6">
                    <a:lumMod val="60000"/>
                    <a:lumOff val="40000"/>
                  </a:schemeClr>
                </a:solidFill>
                <a:latin typeface="+mn-lt"/>
                <a:ea typeface="Roboto"/>
                <a:cs typeface="Roboto"/>
                <a:sym typeface="Roboto"/>
              </a:rPr>
              <a:t>,</a:t>
            </a:r>
            <a:r>
              <a:rPr lang="en-US" sz="1200" dirty="0" smtClean="0">
                <a:solidFill>
                  <a:schemeClr val="accent6">
                    <a:lumMod val="60000"/>
                    <a:lumOff val="40000"/>
                  </a:schemeClr>
                </a:solidFill>
                <a:latin typeface="+mn-lt"/>
                <a:ea typeface="Roboto"/>
                <a:cs typeface="Roboto"/>
                <a:sym typeface="Roboto"/>
              </a:rPr>
              <a:t> using sources such as </a:t>
            </a:r>
            <a:r>
              <a:rPr lang="en-US" sz="1200" b="1" i="1" dirty="0">
                <a:solidFill>
                  <a:schemeClr val="accent3">
                    <a:lumMod val="40000"/>
                    <a:lumOff val="60000"/>
                  </a:schemeClr>
                </a:solidFill>
                <a:ea typeface="Roboto"/>
                <a:cs typeface="Roboto"/>
                <a:sym typeface="Roboto"/>
              </a:rPr>
              <a:t>medium, NY time, </a:t>
            </a:r>
            <a:r>
              <a:rPr lang="en-US" sz="1200" dirty="0">
                <a:solidFill>
                  <a:schemeClr val="accent6">
                    <a:lumMod val="60000"/>
                    <a:lumOff val="40000"/>
                  </a:schemeClr>
                </a:solidFill>
                <a:latin typeface="+mn-lt"/>
                <a:ea typeface="Roboto"/>
                <a:cs typeface="Roboto"/>
                <a:sym typeface="Roboto"/>
              </a:rPr>
              <a:t>and </a:t>
            </a:r>
            <a:r>
              <a:rPr lang="en-US" sz="1200" b="1" i="1" dirty="0">
                <a:solidFill>
                  <a:schemeClr val="accent3">
                    <a:lumMod val="40000"/>
                    <a:lumOff val="60000"/>
                  </a:schemeClr>
                </a:solidFill>
                <a:ea typeface="Roboto"/>
                <a:cs typeface="Roboto"/>
                <a:sym typeface="Roboto"/>
              </a:rPr>
              <a:t>buzz feed</a:t>
            </a:r>
            <a:r>
              <a:rPr lang="en-US" sz="1200" dirty="0" smtClean="0">
                <a:solidFill>
                  <a:schemeClr val="accent6">
                    <a:lumMod val="60000"/>
                    <a:lumOff val="40000"/>
                  </a:schemeClr>
                </a:solidFill>
                <a:latin typeface="+mn-lt"/>
                <a:ea typeface="Roboto"/>
                <a:cs typeface="Roboto"/>
                <a:sym typeface="Roboto"/>
              </a:rPr>
              <a:t>, and  through campaigns such as </a:t>
            </a:r>
            <a:r>
              <a:rPr lang="en-US" sz="1200" b="1" i="1" dirty="0">
                <a:solidFill>
                  <a:schemeClr val="accent3">
                    <a:lumMod val="40000"/>
                    <a:lumOff val="60000"/>
                  </a:schemeClr>
                </a:solidFill>
                <a:latin typeface="+mn-lt"/>
                <a:ea typeface="Roboto"/>
                <a:cs typeface="Roboto"/>
                <a:sym typeface="Roboto"/>
              </a:rPr>
              <a:t>interview with </a:t>
            </a:r>
            <a:r>
              <a:rPr lang="en-US" sz="1200" b="1" i="1" dirty="0">
                <a:solidFill>
                  <a:schemeClr val="accent3">
                    <a:lumMod val="40000"/>
                    <a:lumOff val="60000"/>
                  </a:schemeClr>
                </a:solidFill>
                <a:latin typeface="+mn-lt"/>
                <a:ea typeface="Roboto"/>
                <a:cs typeface="Roboto"/>
                <a:sym typeface="Roboto"/>
              </a:rPr>
              <a:t>cool </a:t>
            </a:r>
            <a:r>
              <a:rPr lang="en-US" sz="1200" b="1" i="1" dirty="0">
                <a:solidFill>
                  <a:schemeClr val="accent3">
                    <a:lumMod val="40000"/>
                    <a:lumOff val="60000"/>
                  </a:schemeClr>
                </a:solidFill>
                <a:latin typeface="+mn-lt"/>
                <a:ea typeface="Roboto"/>
                <a:cs typeface="Roboto"/>
                <a:sym typeface="Roboto"/>
              </a:rPr>
              <a:t>t-shirts founder, getting to know cool t-shirts</a:t>
            </a:r>
            <a:r>
              <a:rPr lang="en-US" sz="1200" i="1" dirty="0" smtClean="0">
                <a:solidFill>
                  <a:schemeClr val="accent6">
                    <a:lumMod val="60000"/>
                    <a:lumOff val="40000"/>
                  </a:schemeClr>
                </a:solidFill>
                <a:latin typeface="+mn-lt"/>
                <a:ea typeface="Roboto"/>
                <a:cs typeface="Roboto"/>
                <a:sym typeface="Roboto"/>
              </a:rPr>
              <a:t>, </a:t>
            </a:r>
            <a:r>
              <a:rPr lang="en-US" sz="1200" dirty="0" smtClean="0">
                <a:solidFill>
                  <a:schemeClr val="accent6">
                    <a:lumMod val="60000"/>
                    <a:lumOff val="40000"/>
                  </a:schemeClr>
                </a:solidFill>
                <a:latin typeface="+mn-lt"/>
                <a:ea typeface="Roboto"/>
                <a:cs typeface="Roboto"/>
                <a:sym typeface="Roboto"/>
              </a:rPr>
              <a:t>and</a:t>
            </a:r>
            <a:r>
              <a:rPr lang="en-US" sz="1200" i="1" dirty="0" smtClean="0">
                <a:solidFill>
                  <a:schemeClr val="accent6">
                    <a:lumMod val="60000"/>
                    <a:lumOff val="40000"/>
                  </a:schemeClr>
                </a:solidFill>
                <a:latin typeface="+mn-lt"/>
                <a:ea typeface="Roboto"/>
                <a:cs typeface="Roboto"/>
                <a:sym typeface="Roboto"/>
              </a:rPr>
              <a:t> </a:t>
            </a:r>
            <a:r>
              <a:rPr lang="en-US" sz="1200" b="1" i="1" dirty="0">
                <a:solidFill>
                  <a:schemeClr val="accent3">
                    <a:lumMod val="40000"/>
                    <a:lumOff val="60000"/>
                  </a:schemeClr>
                </a:solidFill>
                <a:latin typeface="+mn-lt"/>
                <a:ea typeface="Roboto"/>
                <a:cs typeface="Roboto"/>
                <a:sym typeface="Roboto"/>
              </a:rPr>
              <a:t>ten</a:t>
            </a:r>
            <a:r>
              <a:rPr lang="en-US" sz="1200" i="1" dirty="0" smtClean="0">
                <a:solidFill>
                  <a:schemeClr val="accent6">
                    <a:lumMod val="60000"/>
                    <a:lumOff val="40000"/>
                  </a:schemeClr>
                </a:solidFill>
                <a:latin typeface="+mn-lt"/>
                <a:ea typeface="Roboto"/>
                <a:cs typeface="Roboto"/>
                <a:sym typeface="Roboto"/>
              </a:rPr>
              <a:t> </a:t>
            </a:r>
            <a:r>
              <a:rPr lang="en-US" sz="1200" b="1" i="1" dirty="0" smtClean="0">
                <a:solidFill>
                  <a:schemeClr val="accent3">
                    <a:lumMod val="40000"/>
                    <a:lumOff val="60000"/>
                  </a:schemeClr>
                </a:solidFill>
                <a:latin typeface="+mn-lt"/>
                <a:ea typeface="Roboto"/>
                <a:cs typeface="Roboto"/>
                <a:sym typeface="Roboto"/>
              </a:rPr>
              <a:t>crazy cool t-shirts facts</a:t>
            </a:r>
            <a:r>
              <a:rPr lang="en-US" sz="1200" i="1" dirty="0" smtClean="0">
                <a:solidFill>
                  <a:schemeClr val="accent6">
                    <a:lumMod val="60000"/>
                    <a:lumOff val="40000"/>
                  </a:schemeClr>
                </a:solidFill>
                <a:latin typeface="+mn-lt"/>
                <a:ea typeface="Roboto"/>
                <a:cs typeface="Roboto"/>
                <a:sym typeface="Roboto"/>
              </a:rPr>
              <a:t>. </a:t>
            </a:r>
          </a:p>
          <a:p>
            <a:pPr lvl="0">
              <a:lnSpc>
                <a:spcPct val="115000"/>
              </a:lnSpc>
              <a:buClr>
                <a:schemeClr val="dk1"/>
              </a:buClr>
              <a:buSzPts val="1100"/>
            </a:pPr>
            <a:endParaRPr lang="en-US" sz="1200" dirty="0" smtClean="0">
              <a:solidFill>
                <a:schemeClr val="accent6">
                  <a:lumMod val="60000"/>
                  <a:lumOff val="40000"/>
                </a:schemeClr>
              </a:solidFill>
              <a:latin typeface="+mn-lt"/>
              <a:ea typeface="Roboto"/>
              <a:cs typeface="Roboto"/>
              <a:sym typeface="Roboto"/>
            </a:endParaRPr>
          </a:p>
          <a:p>
            <a:pPr lvl="0">
              <a:lnSpc>
                <a:spcPct val="115000"/>
              </a:lnSpc>
              <a:buClr>
                <a:schemeClr val="dk1"/>
              </a:buClr>
              <a:buSzPts val="1100"/>
            </a:pPr>
            <a:r>
              <a:rPr lang="en-US" sz="1200" dirty="0" smtClean="0">
                <a:solidFill>
                  <a:schemeClr val="accent6">
                    <a:lumMod val="60000"/>
                    <a:lumOff val="40000"/>
                  </a:schemeClr>
                </a:solidFill>
                <a:latin typeface="+mn-lt"/>
                <a:ea typeface="Roboto"/>
                <a:cs typeface="Roboto"/>
                <a:sym typeface="Roboto"/>
              </a:rPr>
              <a:t>During the initial visit, some visitors make a purchase and some don’t. However, some visitors who did not make a purchase during the initial visit, would have drawn back to the site. This revisit is called “Last Touch” in which some visitors make their purchase. </a:t>
            </a:r>
            <a:r>
              <a:rPr lang="en-US" sz="1200" b="1" i="1" dirty="0">
                <a:solidFill>
                  <a:schemeClr val="accent3">
                    <a:lumMod val="40000"/>
                    <a:lumOff val="60000"/>
                  </a:schemeClr>
                </a:solidFill>
                <a:latin typeface="+mn-lt"/>
                <a:ea typeface="Roboto"/>
                <a:cs typeface="Roboto"/>
                <a:sym typeface="Roboto"/>
              </a:rPr>
              <a:t>Retargeting </a:t>
            </a:r>
            <a:r>
              <a:rPr lang="en-US" sz="1200" b="1" i="1" dirty="0" smtClean="0">
                <a:solidFill>
                  <a:schemeClr val="accent3">
                    <a:lumMod val="40000"/>
                    <a:lumOff val="60000"/>
                  </a:schemeClr>
                </a:solidFill>
                <a:latin typeface="+mn-lt"/>
                <a:ea typeface="Roboto"/>
                <a:cs typeface="Roboto"/>
                <a:sym typeface="Roboto"/>
              </a:rPr>
              <a:t>ads, weekly newsletter </a:t>
            </a:r>
            <a:r>
              <a:rPr lang="en-US" sz="1200" dirty="0">
                <a:solidFill>
                  <a:schemeClr val="accent6">
                    <a:lumMod val="60000"/>
                    <a:lumOff val="40000"/>
                  </a:schemeClr>
                </a:solidFill>
                <a:latin typeface="+mn-lt"/>
                <a:ea typeface="Roboto"/>
                <a:cs typeface="Roboto"/>
                <a:sym typeface="Roboto"/>
              </a:rPr>
              <a:t>and</a:t>
            </a:r>
            <a:r>
              <a:rPr lang="en-US" sz="1200" b="1" i="1" dirty="0" smtClean="0">
                <a:solidFill>
                  <a:schemeClr val="accent3">
                    <a:lumMod val="40000"/>
                    <a:lumOff val="60000"/>
                  </a:schemeClr>
                </a:solidFill>
                <a:latin typeface="+mn-lt"/>
                <a:ea typeface="Roboto"/>
                <a:cs typeface="Roboto"/>
                <a:sym typeface="Roboto"/>
              </a:rPr>
              <a:t>  </a:t>
            </a:r>
            <a:r>
              <a:rPr lang="en-US" sz="1200" b="1" i="1" dirty="0">
                <a:solidFill>
                  <a:schemeClr val="accent3">
                    <a:lumMod val="40000"/>
                    <a:lumOff val="60000"/>
                  </a:schemeClr>
                </a:solidFill>
                <a:ea typeface="Roboto"/>
                <a:cs typeface="Roboto"/>
                <a:sym typeface="Roboto"/>
              </a:rPr>
              <a:t>getting to know cool </a:t>
            </a:r>
            <a:r>
              <a:rPr lang="en-US" sz="1200" b="1" i="1" dirty="0" smtClean="0">
                <a:solidFill>
                  <a:schemeClr val="accent3">
                    <a:lumMod val="40000"/>
                    <a:lumOff val="60000"/>
                  </a:schemeClr>
                </a:solidFill>
                <a:ea typeface="Roboto"/>
                <a:cs typeface="Roboto"/>
                <a:sym typeface="Roboto"/>
              </a:rPr>
              <a:t>t-shirts, </a:t>
            </a:r>
            <a:r>
              <a:rPr lang="en-US" sz="1200" dirty="0">
                <a:solidFill>
                  <a:schemeClr val="accent6">
                    <a:lumMod val="60000"/>
                    <a:lumOff val="40000"/>
                  </a:schemeClr>
                </a:solidFill>
                <a:latin typeface="+mn-lt"/>
                <a:ea typeface="Roboto"/>
                <a:cs typeface="Roboto"/>
                <a:sym typeface="Roboto"/>
              </a:rPr>
              <a:t>are best campaigns to draw users back to the website</a:t>
            </a:r>
            <a:r>
              <a:rPr lang="en-US" sz="1200" dirty="0" smtClean="0">
                <a:solidFill>
                  <a:schemeClr val="accent6">
                    <a:lumMod val="60000"/>
                    <a:lumOff val="40000"/>
                  </a:schemeClr>
                </a:solidFill>
                <a:latin typeface="+mn-lt"/>
                <a:ea typeface="Roboto"/>
                <a:cs typeface="Roboto"/>
                <a:sym typeface="Roboto"/>
              </a:rPr>
              <a:t>. On the other hand, </a:t>
            </a:r>
            <a:r>
              <a:rPr lang="en-US" sz="1200" b="1" i="1" dirty="0">
                <a:solidFill>
                  <a:schemeClr val="accent3">
                    <a:lumMod val="40000"/>
                    <a:lumOff val="60000"/>
                  </a:schemeClr>
                </a:solidFill>
                <a:ea typeface="Roboto"/>
                <a:cs typeface="Roboto"/>
                <a:sym typeface="Roboto"/>
              </a:rPr>
              <a:t>email, </a:t>
            </a:r>
            <a:r>
              <a:rPr lang="en-US" sz="1200" b="1" i="1" dirty="0" smtClean="0">
                <a:solidFill>
                  <a:schemeClr val="accent3">
                    <a:lumMod val="40000"/>
                    <a:lumOff val="60000"/>
                  </a:schemeClr>
                </a:solidFill>
                <a:ea typeface="Roboto"/>
                <a:cs typeface="Roboto"/>
                <a:sym typeface="Roboto"/>
              </a:rPr>
              <a:t>Facebook</a:t>
            </a:r>
            <a:r>
              <a:rPr lang="en-US" sz="1200" dirty="0" smtClean="0">
                <a:solidFill>
                  <a:schemeClr val="accent6">
                    <a:lumMod val="60000"/>
                    <a:lumOff val="40000"/>
                  </a:schemeClr>
                </a:solidFill>
                <a:latin typeface="+mn-lt"/>
                <a:ea typeface="Roboto"/>
                <a:cs typeface="Roboto"/>
                <a:sym typeface="Roboto"/>
              </a:rPr>
              <a:t>, and </a:t>
            </a:r>
            <a:r>
              <a:rPr lang="en-US" sz="1200" b="1" i="1" dirty="0" smtClean="0">
                <a:solidFill>
                  <a:schemeClr val="accent3">
                    <a:lumMod val="40000"/>
                    <a:lumOff val="60000"/>
                  </a:schemeClr>
                </a:solidFill>
                <a:ea typeface="Roboto"/>
                <a:cs typeface="Roboto"/>
                <a:sym typeface="Roboto"/>
              </a:rPr>
              <a:t>NY times</a:t>
            </a:r>
            <a:r>
              <a:rPr lang="en-US" sz="1200" dirty="0" smtClean="0">
                <a:solidFill>
                  <a:schemeClr val="accent6">
                    <a:lumMod val="60000"/>
                    <a:lumOff val="40000"/>
                  </a:schemeClr>
                </a:solidFill>
                <a:latin typeface="+mn-lt"/>
                <a:ea typeface="Roboto"/>
                <a:cs typeface="Roboto"/>
                <a:sym typeface="Roboto"/>
              </a:rPr>
              <a:t> are the best sources for the last touch.  </a:t>
            </a:r>
          </a:p>
          <a:p>
            <a:pPr lvl="0">
              <a:lnSpc>
                <a:spcPct val="115000"/>
              </a:lnSpc>
              <a:buClr>
                <a:schemeClr val="dk1"/>
              </a:buClr>
              <a:buSzPts val="1100"/>
            </a:pPr>
            <a:endParaRPr lang="en-US" sz="1200" dirty="0">
              <a:solidFill>
                <a:schemeClr val="accent6">
                  <a:lumMod val="60000"/>
                  <a:lumOff val="40000"/>
                </a:schemeClr>
              </a:solidFill>
              <a:latin typeface="+mn-lt"/>
              <a:ea typeface="Roboto"/>
              <a:cs typeface="Roboto"/>
              <a:sym typeface="Roboto"/>
            </a:endParaRPr>
          </a:p>
          <a:p>
            <a:pPr lvl="0">
              <a:lnSpc>
                <a:spcPct val="115000"/>
              </a:lnSpc>
              <a:buClr>
                <a:schemeClr val="dk1"/>
              </a:buClr>
              <a:buSzPts val="1100"/>
            </a:pPr>
            <a:r>
              <a:rPr lang="en-US" sz="1200" dirty="0" smtClean="0">
                <a:solidFill>
                  <a:schemeClr val="accent6">
                    <a:lumMod val="60000"/>
                    <a:lumOff val="40000"/>
                  </a:schemeClr>
                </a:solidFill>
                <a:latin typeface="+mn-lt"/>
                <a:ea typeface="Roboto"/>
                <a:cs typeface="Roboto"/>
                <a:sym typeface="Roboto"/>
              </a:rPr>
              <a:t>Finally, using </a:t>
            </a:r>
            <a:r>
              <a:rPr lang="en-US" sz="1200" b="1" i="1" dirty="0">
                <a:solidFill>
                  <a:schemeClr val="accent3">
                    <a:lumMod val="40000"/>
                    <a:lumOff val="60000"/>
                  </a:schemeClr>
                </a:solidFill>
                <a:ea typeface="Roboto"/>
                <a:cs typeface="Roboto"/>
                <a:sym typeface="Roboto"/>
              </a:rPr>
              <a:t>e</a:t>
            </a:r>
            <a:r>
              <a:rPr lang="en-US" sz="1200" b="1" i="1" dirty="0">
                <a:solidFill>
                  <a:schemeClr val="accent3">
                    <a:lumMod val="40000"/>
                    <a:lumOff val="60000"/>
                  </a:schemeClr>
                </a:solidFill>
                <a:ea typeface="Roboto"/>
                <a:cs typeface="Roboto"/>
                <a:sym typeface="Roboto"/>
              </a:rPr>
              <a:t>m</a:t>
            </a:r>
            <a:r>
              <a:rPr lang="en-US" sz="1200" b="1" i="1" dirty="0">
                <a:solidFill>
                  <a:schemeClr val="accent3">
                    <a:lumMod val="40000"/>
                    <a:lumOff val="60000"/>
                  </a:schemeClr>
                </a:solidFill>
                <a:ea typeface="Roboto"/>
                <a:cs typeface="Roboto"/>
                <a:sym typeface="Roboto"/>
              </a:rPr>
              <a:t>ail </a:t>
            </a:r>
            <a:r>
              <a:rPr lang="en-US" sz="1200" dirty="0" smtClean="0">
                <a:solidFill>
                  <a:schemeClr val="accent6">
                    <a:lumMod val="60000"/>
                    <a:lumOff val="40000"/>
                  </a:schemeClr>
                </a:solidFill>
                <a:latin typeface="+mn-lt"/>
                <a:ea typeface="Roboto"/>
                <a:cs typeface="Roboto"/>
                <a:sym typeface="Roboto"/>
              </a:rPr>
              <a:t>with </a:t>
            </a:r>
            <a:r>
              <a:rPr lang="en-US" sz="1200" b="1" i="1" dirty="0">
                <a:solidFill>
                  <a:schemeClr val="accent3">
                    <a:lumMod val="40000"/>
                    <a:lumOff val="60000"/>
                  </a:schemeClr>
                </a:solidFill>
                <a:ea typeface="Roboto"/>
                <a:cs typeface="Roboto"/>
                <a:sym typeface="Roboto"/>
              </a:rPr>
              <a:t>weekly-newsletter campaign </a:t>
            </a:r>
            <a:r>
              <a:rPr lang="en-US" sz="1200" dirty="0" smtClean="0">
                <a:solidFill>
                  <a:schemeClr val="accent6">
                    <a:lumMod val="60000"/>
                    <a:lumOff val="40000"/>
                  </a:schemeClr>
                </a:solidFill>
                <a:latin typeface="+mn-lt"/>
                <a:ea typeface="Roboto"/>
                <a:cs typeface="Roboto"/>
                <a:sym typeface="Roboto"/>
              </a:rPr>
              <a:t>and </a:t>
            </a:r>
            <a:r>
              <a:rPr lang="en-US" sz="1200" b="1" i="1" dirty="0" smtClean="0">
                <a:solidFill>
                  <a:schemeClr val="accent3">
                    <a:lumMod val="40000"/>
                    <a:lumOff val="60000"/>
                  </a:schemeClr>
                </a:solidFill>
                <a:ea typeface="Roboto"/>
                <a:cs typeface="Roboto"/>
                <a:sym typeface="Roboto"/>
              </a:rPr>
              <a:t>Facebook</a:t>
            </a:r>
            <a:r>
              <a:rPr lang="en-US" sz="1200" dirty="0" smtClean="0">
                <a:solidFill>
                  <a:schemeClr val="accent6">
                    <a:lumMod val="60000"/>
                    <a:lumOff val="40000"/>
                  </a:schemeClr>
                </a:solidFill>
                <a:latin typeface="+mn-lt"/>
                <a:ea typeface="Roboto"/>
                <a:cs typeface="Roboto"/>
                <a:sym typeface="Roboto"/>
              </a:rPr>
              <a:t> with </a:t>
            </a:r>
            <a:r>
              <a:rPr lang="en-US" sz="1200" b="1" i="1" dirty="0">
                <a:solidFill>
                  <a:schemeClr val="accent3">
                    <a:lumMod val="40000"/>
                    <a:lumOff val="60000"/>
                  </a:schemeClr>
                </a:solidFill>
                <a:ea typeface="Roboto"/>
                <a:cs typeface="Roboto"/>
                <a:sym typeface="Roboto"/>
              </a:rPr>
              <a:t>retargeting </a:t>
            </a:r>
            <a:r>
              <a:rPr lang="en-US" sz="1200" b="1" i="1" dirty="0" smtClean="0">
                <a:solidFill>
                  <a:schemeClr val="accent3">
                    <a:lumMod val="40000"/>
                    <a:lumOff val="60000"/>
                  </a:schemeClr>
                </a:solidFill>
                <a:ea typeface="Roboto"/>
                <a:cs typeface="Roboto"/>
                <a:sym typeface="Roboto"/>
              </a:rPr>
              <a:t>ad </a:t>
            </a:r>
            <a:r>
              <a:rPr lang="en-US" sz="1200" dirty="0">
                <a:solidFill>
                  <a:schemeClr val="accent6">
                    <a:lumMod val="60000"/>
                    <a:lumOff val="40000"/>
                  </a:schemeClr>
                </a:solidFill>
                <a:latin typeface="+mn-lt"/>
                <a:ea typeface="Roboto"/>
                <a:cs typeface="Roboto"/>
                <a:sym typeface="Roboto"/>
              </a:rPr>
              <a:t>produces the highest purchase rate.</a:t>
            </a:r>
          </a:p>
          <a:p>
            <a:pPr lvl="0">
              <a:lnSpc>
                <a:spcPct val="115000"/>
              </a:lnSpc>
              <a:buClr>
                <a:schemeClr val="dk1"/>
              </a:buClr>
              <a:buSzPts val="1100"/>
            </a:pPr>
            <a:endParaRPr lang="en-US" sz="1200" b="1" i="1" dirty="0">
              <a:solidFill>
                <a:schemeClr val="accent3">
                  <a:lumMod val="40000"/>
                  <a:lumOff val="60000"/>
                </a:schemeClr>
              </a:solidFill>
              <a:ea typeface="Roboto"/>
              <a:cs typeface="Roboto"/>
              <a:sym typeface="Roboto"/>
            </a:endParaRPr>
          </a:p>
          <a:p>
            <a:pPr lvl="0">
              <a:lnSpc>
                <a:spcPct val="115000"/>
              </a:lnSpc>
              <a:buClr>
                <a:schemeClr val="dk1"/>
              </a:buClr>
              <a:buSzPts val="1100"/>
            </a:pPr>
            <a:endParaRPr lang="en-US" sz="1200" dirty="0">
              <a:solidFill>
                <a:schemeClr val="accent6">
                  <a:lumMod val="60000"/>
                  <a:lumOff val="40000"/>
                </a:schemeClr>
              </a:solidFill>
              <a:latin typeface="+mn-lt"/>
              <a:ea typeface="Roboto"/>
              <a:cs typeface="Roboto"/>
              <a:sym typeface="Roboto"/>
            </a:endParaRPr>
          </a:p>
          <a:p>
            <a:pPr lvl="0">
              <a:lnSpc>
                <a:spcPct val="115000"/>
              </a:lnSpc>
              <a:buClr>
                <a:schemeClr val="dk1"/>
              </a:buClr>
              <a:buSzPts val="1100"/>
            </a:pPr>
            <a:endParaRPr lang="en-US" sz="1200" dirty="0" smtClean="0">
              <a:solidFill>
                <a:schemeClr val="accent6">
                  <a:lumMod val="60000"/>
                  <a:lumOff val="40000"/>
                </a:schemeClr>
              </a:solidFill>
              <a:latin typeface="+mn-lt"/>
              <a:ea typeface="Roboto"/>
              <a:cs typeface="Roboto"/>
              <a:sym typeface="Roboto"/>
            </a:endParaRPr>
          </a:p>
          <a:p>
            <a:pPr lvl="0">
              <a:lnSpc>
                <a:spcPct val="115000"/>
              </a:lnSpc>
              <a:buClr>
                <a:schemeClr val="dk1"/>
              </a:buClr>
              <a:buSzPts val="1100"/>
            </a:pPr>
            <a:endParaRPr lang="en-US" sz="1200" dirty="0">
              <a:solidFill>
                <a:schemeClr val="accent6">
                  <a:lumMod val="60000"/>
                  <a:lumOff val="40000"/>
                </a:schemeClr>
              </a:solidFill>
              <a:latin typeface="+mn-lt"/>
              <a:ea typeface="Roboto"/>
              <a:cs typeface="Roboto"/>
              <a:sym typeface="Roboto"/>
            </a:endParaRPr>
          </a:p>
          <a:p>
            <a:pPr lvl="0">
              <a:lnSpc>
                <a:spcPct val="115000"/>
              </a:lnSpc>
              <a:buClr>
                <a:schemeClr val="dk1"/>
              </a:buClr>
              <a:buSzPts val="1100"/>
            </a:pPr>
            <a:endParaRPr lang="en-US" sz="1200" dirty="0" smtClean="0">
              <a:solidFill>
                <a:schemeClr val="accent6">
                  <a:lumMod val="60000"/>
                  <a:lumOff val="40000"/>
                </a:schemeClr>
              </a:solidFill>
              <a:latin typeface="+mn-lt"/>
              <a:ea typeface="Roboto"/>
              <a:cs typeface="Roboto"/>
              <a:sym typeface="Roboto"/>
            </a:endParaRPr>
          </a:p>
          <a:p>
            <a:pPr lvl="0">
              <a:lnSpc>
                <a:spcPct val="115000"/>
              </a:lnSpc>
              <a:buClr>
                <a:schemeClr val="dk1"/>
              </a:buClr>
              <a:buSzPts val="1100"/>
            </a:pPr>
            <a:endParaRPr sz="1200" dirty="0">
              <a:solidFill>
                <a:schemeClr val="accent6">
                  <a:lumMod val="60000"/>
                  <a:lumOff val="40000"/>
                </a:schemeClr>
              </a:solidFill>
              <a:latin typeface="+mn-lt"/>
              <a:ea typeface="Roboto"/>
              <a:cs typeface="Roboto"/>
              <a:sym typeface="Roboto"/>
            </a:endParaRPr>
          </a:p>
        </p:txBody>
      </p:sp>
    </p:spTree>
    <p:extLst>
      <p:ext uri="{BB962C8B-B14F-4D97-AF65-F5344CB8AC3E}">
        <p14:creationId xmlns:p14="http://schemas.microsoft.com/office/powerpoint/2010/main" val="863957426"/>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1"/>
        <p:cNvGrpSpPr/>
        <p:nvPr/>
      </p:nvGrpSpPr>
      <p:grpSpPr>
        <a:xfrm>
          <a:off x="0" y="0"/>
          <a:ext cx="0" cy="0"/>
          <a:chOff x="0" y="0"/>
          <a:chExt cx="0" cy="0"/>
        </a:xfrm>
      </p:grpSpPr>
      <p:sp>
        <p:nvSpPr>
          <p:cNvPr id="2" name="Title 1"/>
          <p:cNvSpPr>
            <a:spLocks noGrp="1"/>
          </p:cNvSpPr>
          <p:nvPr>
            <p:ph type="title"/>
          </p:nvPr>
        </p:nvSpPr>
        <p:spPr>
          <a:xfrm>
            <a:off x="311700" y="2137635"/>
            <a:ext cx="8520600" cy="572700"/>
          </a:xfrm>
        </p:spPr>
        <p:txBody>
          <a:bodyPr/>
          <a:lstStyle/>
          <a:p>
            <a:r>
              <a:rPr lang="en-US" dirty="0">
                <a:solidFill>
                  <a:schemeClr val="bg1"/>
                </a:solidFill>
                <a:latin typeface="+mj-lt"/>
              </a:rPr>
              <a:t>3. Optimize the campaign budget</a:t>
            </a:r>
            <a:endParaRPr lang="en-GB" dirty="0">
              <a:solidFill>
                <a:schemeClr val="bg1"/>
              </a:solidFill>
              <a:latin typeface="+mj-lt"/>
            </a:endParaRPr>
          </a:p>
        </p:txBody>
      </p:sp>
    </p:spTree>
    <p:extLst>
      <p:ext uri="{BB962C8B-B14F-4D97-AF65-F5344CB8AC3E}">
        <p14:creationId xmlns:p14="http://schemas.microsoft.com/office/powerpoint/2010/main" val="2010483597"/>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US" sz="2400" dirty="0">
                <a:solidFill>
                  <a:schemeClr val="bg1"/>
                </a:solidFill>
                <a:latin typeface="+mj-lt"/>
              </a:rPr>
              <a:t>3. Optimize the campaign budget</a:t>
            </a:r>
            <a:endParaRPr sz="2400" dirty="0">
              <a:solidFill>
                <a:srgbClr val="295269"/>
              </a:solidFill>
              <a:latin typeface="+mj-lt"/>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defRPr sz="900">
                <a:latin typeface="Courier New"/>
                <a:ea typeface="Courier New"/>
                <a:cs typeface="Courier New"/>
              </a:defRPr>
            </a:lvl1pPr>
          </a:lstStyle>
          <a:p>
            <a:r>
              <a:rPr lang="en-GB" dirty="0">
                <a:solidFill>
                  <a:schemeClr val="accent1"/>
                </a:solidFill>
                <a:sym typeface="Courier New"/>
              </a:rPr>
              <a:t>WITH</a:t>
            </a:r>
            <a:r>
              <a:rPr lang="en-GB" dirty="0">
                <a:sym typeface="Courier New"/>
              </a:rPr>
              <a:t> last_touch AS (</a:t>
            </a:r>
          </a:p>
          <a:p>
            <a:r>
              <a:rPr lang="en-GB" dirty="0">
                <a:sym typeface="Courier New"/>
              </a:rPr>
              <a:t>   </a:t>
            </a:r>
            <a:r>
              <a:rPr lang="en-GB" dirty="0">
                <a:solidFill>
                  <a:schemeClr val="accent1"/>
                </a:solidFill>
                <a:sym typeface="Courier New"/>
              </a:rPr>
              <a:t> SELECT </a:t>
            </a:r>
            <a:r>
              <a:rPr lang="en-GB" dirty="0">
                <a:sym typeface="Courier New"/>
              </a:rPr>
              <a:t>user_id,</a:t>
            </a:r>
          </a:p>
          <a:p>
            <a:r>
              <a:rPr lang="en-GB" dirty="0">
                <a:sym typeface="Courier New"/>
              </a:rPr>
              <a:t>        </a:t>
            </a:r>
            <a:r>
              <a:rPr lang="en-GB" dirty="0">
                <a:solidFill>
                  <a:schemeClr val="accent1"/>
                </a:solidFill>
                <a:sym typeface="Courier New"/>
              </a:rPr>
              <a:t>MAX</a:t>
            </a:r>
            <a:r>
              <a:rPr lang="en-GB" dirty="0">
                <a:sym typeface="Courier New"/>
              </a:rPr>
              <a:t>(timestamp) </a:t>
            </a:r>
            <a:r>
              <a:rPr lang="en-GB" dirty="0">
                <a:solidFill>
                  <a:schemeClr val="accent1"/>
                </a:solidFill>
                <a:sym typeface="Courier New"/>
              </a:rPr>
              <a:t>as</a:t>
            </a:r>
            <a:r>
              <a:rPr lang="en-GB" dirty="0">
                <a:sym typeface="Courier New"/>
              </a:rPr>
              <a:t> last_touch_at</a:t>
            </a:r>
          </a:p>
          <a:p>
            <a:r>
              <a:rPr lang="en-GB" dirty="0">
                <a:sym typeface="Courier New"/>
              </a:rPr>
              <a:t>   </a:t>
            </a:r>
            <a:r>
              <a:rPr lang="en-GB" dirty="0">
                <a:solidFill>
                  <a:schemeClr val="accent1"/>
                </a:solidFill>
                <a:sym typeface="Courier New"/>
              </a:rPr>
              <a:t> FROM </a:t>
            </a:r>
            <a:r>
              <a:rPr lang="en-GB" dirty="0">
                <a:sym typeface="Courier New"/>
              </a:rPr>
              <a:t>page_visits</a:t>
            </a:r>
          </a:p>
          <a:p>
            <a:r>
              <a:rPr lang="en-GB" dirty="0">
                <a:sym typeface="Courier New"/>
              </a:rPr>
              <a:t>  </a:t>
            </a:r>
            <a:r>
              <a:rPr lang="en-GB" dirty="0">
                <a:solidFill>
                  <a:schemeClr val="accent1"/>
                </a:solidFill>
                <a:sym typeface="Courier New"/>
              </a:rPr>
              <a:t> Where </a:t>
            </a:r>
            <a:r>
              <a:rPr lang="en-GB" dirty="0">
                <a:sym typeface="Courier New"/>
              </a:rPr>
              <a:t>page_name = '4 - purchase'</a:t>
            </a:r>
          </a:p>
          <a:p>
            <a:r>
              <a:rPr lang="en-GB" dirty="0">
                <a:sym typeface="Courier New"/>
              </a:rPr>
              <a:t>    </a:t>
            </a:r>
            <a:r>
              <a:rPr lang="en-GB" dirty="0">
                <a:solidFill>
                  <a:schemeClr val="accent1"/>
                </a:solidFill>
                <a:sym typeface="Courier New"/>
              </a:rPr>
              <a:t>GROUP BY </a:t>
            </a:r>
            <a:r>
              <a:rPr lang="en-GB" dirty="0">
                <a:sym typeface="Courier New"/>
              </a:rPr>
              <a:t>user_id)</a:t>
            </a:r>
          </a:p>
          <a:p>
            <a:r>
              <a:rPr lang="en-GB" dirty="0">
                <a:solidFill>
                  <a:schemeClr val="accent1"/>
                </a:solidFill>
                <a:sym typeface="Courier New"/>
              </a:rPr>
              <a:t>SELECT</a:t>
            </a:r>
            <a:r>
              <a:rPr lang="en-GB" dirty="0">
                <a:sym typeface="Courier New"/>
              </a:rPr>
              <a:t> lt.user_id,</a:t>
            </a:r>
          </a:p>
          <a:p>
            <a:r>
              <a:rPr lang="en-GB" dirty="0">
                <a:sym typeface="Courier New"/>
              </a:rPr>
              <a:t>    lt.last_touch_at,</a:t>
            </a:r>
          </a:p>
          <a:p>
            <a:r>
              <a:rPr lang="en-GB" dirty="0">
                <a:sym typeface="Courier New"/>
              </a:rPr>
              <a:t>    pv.utm_source,</a:t>
            </a:r>
          </a:p>
          <a:p>
            <a:r>
              <a:rPr lang="en-GB" dirty="0" smtClean="0">
                <a:sym typeface="Courier New"/>
              </a:rPr>
              <a:t>    pv.utm_campaign</a:t>
            </a:r>
            <a:r>
              <a:rPr lang="en-GB" dirty="0">
                <a:sym typeface="Courier New"/>
              </a:rPr>
              <a:t>,</a:t>
            </a:r>
          </a:p>
          <a:p>
            <a:r>
              <a:rPr lang="en-GB" dirty="0">
                <a:sym typeface="Courier New"/>
              </a:rPr>
              <a:t>   </a:t>
            </a:r>
            <a:r>
              <a:rPr lang="en-GB" dirty="0">
                <a:solidFill>
                  <a:schemeClr val="accent1"/>
                </a:solidFill>
                <a:sym typeface="Courier New"/>
              </a:rPr>
              <a:t> </a:t>
            </a:r>
            <a:r>
              <a:rPr lang="en-GB" dirty="0" smtClean="0">
                <a:solidFill>
                  <a:schemeClr val="accent1"/>
                </a:solidFill>
                <a:sym typeface="Courier New"/>
              </a:rPr>
              <a:t>COUNT </a:t>
            </a:r>
            <a:r>
              <a:rPr lang="en-GB" dirty="0">
                <a:sym typeface="Courier New"/>
              </a:rPr>
              <a:t>(utm_campaign)</a:t>
            </a:r>
          </a:p>
          <a:p>
            <a:r>
              <a:rPr lang="en-GB" dirty="0">
                <a:solidFill>
                  <a:schemeClr val="accent1"/>
                </a:solidFill>
                <a:sym typeface="Courier New"/>
              </a:rPr>
              <a:t>FROM</a:t>
            </a:r>
            <a:r>
              <a:rPr lang="en-GB" dirty="0">
                <a:sym typeface="Courier New"/>
              </a:rPr>
              <a:t> last_touch </a:t>
            </a:r>
            <a:r>
              <a:rPr lang="en-GB" dirty="0" smtClean="0">
                <a:sym typeface="Courier New"/>
              </a:rPr>
              <a:t>lt</a:t>
            </a:r>
            <a:endParaRPr lang="en-GB" dirty="0">
              <a:sym typeface="Courier New"/>
            </a:endParaRPr>
          </a:p>
          <a:p>
            <a:r>
              <a:rPr lang="en-GB" dirty="0">
                <a:solidFill>
                  <a:schemeClr val="accent1"/>
                </a:solidFill>
                <a:sym typeface="Courier New"/>
              </a:rPr>
              <a:t>JOIN</a:t>
            </a:r>
            <a:r>
              <a:rPr lang="en-GB" dirty="0">
                <a:sym typeface="Courier New"/>
              </a:rPr>
              <a:t> page_visits pv</a:t>
            </a:r>
          </a:p>
          <a:p>
            <a:r>
              <a:rPr lang="en-GB" dirty="0">
                <a:sym typeface="Courier New"/>
              </a:rPr>
              <a:t>    </a:t>
            </a:r>
            <a:r>
              <a:rPr lang="en-GB" dirty="0">
                <a:solidFill>
                  <a:schemeClr val="accent1"/>
                </a:solidFill>
                <a:sym typeface="Courier New"/>
              </a:rPr>
              <a:t>ON</a:t>
            </a:r>
            <a:r>
              <a:rPr lang="en-GB" dirty="0">
                <a:sym typeface="Courier New"/>
              </a:rPr>
              <a:t> lt.user_id = pv.user_id</a:t>
            </a:r>
          </a:p>
          <a:p>
            <a:r>
              <a:rPr lang="en-GB" dirty="0">
                <a:sym typeface="Courier New"/>
              </a:rPr>
              <a:t>   </a:t>
            </a:r>
            <a:r>
              <a:rPr lang="en-GB" dirty="0">
                <a:solidFill>
                  <a:schemeClr val="accent1"/>
                </a:solidFill>
                <a:sym typeface="Courier New"/>
              </a:rPr>
              <a:t> AND </a:t>
            </a:r>
            <a:r>
              <a:rPr lang="en-GB" dirty="0">
                <a:sym typeface="Courier New"/>
              </a:rPr>
              <a:t>lt.last_touch_at = pv.timestamp</a:t>
            </a:r>
          </a:p>
          <a:p>
            <a:r>
              <a:rPr lang="en-GB" dirty="0">
                <a:sym typeface="Courier New"/>
              </a:rPr>
              <a:t>    </a:t>
            </a:r>
            <a:r>
              <a:rPr lang="en-GB" dirty="0">
                <a:solidFill>
                  <a:schemeClr val="accent1"/>
                </a:solidFill>
                <a:sym typeface="Courier New"/>
              </a:rPr>
              <a:t>Group By </a:t>
            </a:r>
            <a:r>
              <a:rPr lang="en-GB" dirty="0">
                <a:sym typeface="Courier New"/>
              </a:rPr>
              <a:t>utm_campaign</a:t>
            </a:r>
          </a:p>
          <a:p>
            <a:r>
              <a:rPr lang="en-GB" dirty="0">
                <a:sym typeface="Courier New"/>
              </a:rPr>
              <a:t>    </a:t>
            </a:r>
            <a:r>
              <a:rPr lang="en-GB" dirty="0" smtClean="0">
                <a:solidFill>
                  <a:schemeClr val="accent1"/>
                </a:solidFill>
                <a:sym typeface="Courier New"/>
              </a:rPr>
              <a:t>Order BY </a:t>
            </a:r>
            <a:r>
              <a:rPr lang="en-GB" dirty="0" smtClean="0">
                <a:sym typeface="Courier New"/>
              </a:rPr>
              <a:t>5 </a:t>
            </a:r>
            <a:r>
              <a:rPr lang="en-GB" dirty="0">
                <a:sym typeface="Courier New"/>
              </a:rPr>
              <a:t>desc;</a:t>
            </a:r>
            <a:endParaRPr dirty="0">
              <a:sym typeface="Courier New"/>
            </a:endParaRPr>
          </a:p>
        </p:txBody>
      </p:sp>
      <p:sp>
        <p:nvSpPr>
          <p:cNvPr id="324" name="Shape 324"/>
          <p:cNvSpPr txBox="1"/>
          <p:nvPr/>
        </p:nvSpPr>
        <p:spPr>
          <a:xfrm>
            <a:off x="177975" y="1201325"/>
            <a:ext cx="4920900" cy="18330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marL="139700">
              <a:lnSpc>
                <a:spcPct val="115000"/>
              </a:lnSpc>
              <a:buClr>
                <a:schemeClr val="dk2"/>
              </a:buClr>
              <a:buSzPts val="1400"/>
            </a:pPr>
            <a:r>
              <a:rPr lang="en-US" sz="1200" dirty="0" smtClean="0">
                <a:solidFill>
                  <a:schemeClr val="accent6">
                    <a:lumMod val="60000"/>
                    <a:lumOff val="40000"/>
                  </a:schemeClr>
                </a:solidFill>
                <a:latin typeface="+mn-lt"/>
                <a:sym typeface="Roboto"/>
              </a:rPr>
              <a:t>By looking at top 5 campaigns where the customers made a purchase, we would see that following campaigns are the most </a:t>
            </a:r>
            <a:r>
              <a:rPr lang="en-US" sz="1200" dirty="0" smtClean="0">
                <a:solidFill>
                  <a:schemeClr val="accent6">
                    <a:lumMod val="60000"/>
                    <a:lumOff val="40000"/>
                  </a:schemeClr>
                </a:solidFill>
                <a:latin typeface="+mn-lt"/>
                <a:sym typeface="Roboto"/>
              </a:rPr>
              <a:t>effective. Meanwhile, it might be even better idea to spend more money on  </a:t>
            </a:r>
            <a:r>
              <a:rPr lang="en-GB" sz="1200" b="1" i="1" dirty="0" smtClean="0">
                <a:solidFill>
                  <a:schemeClr val="accent3">
                    <a:lumMod val="40000"/>
                    <a:lumOff val="60000"/>
                  </a:schemeClr>
                </a:solidFill>
                <a:latin typeface="+mn-lt"/>
              </a:rPr>
              <a:t>weekly-newsletter</a:t>
            </a:r>
            <a:r>
              <a:rPr lang="en-GB" sz="1200" b="1" i="1" dirty="0" smtClean="0">
                <a:solidFill>
                  <a:schemeClr val="accent6">
                    <a:lumMod val="60000"/>
                    <a:lumOff val="40000"/>
                  </a:schemeClr>
                </a:solidFill>
                <a:latin typeface="+mn-lt"/>
              </a:rPr>
              <a:t> </a:t>
            </a:r>
            <a:r>
              <a:rPr lang="en-GB" sz="1200" dirty="0" smtClean="0">
                <a:solidFill>
                  <a:schemeClr val="accent6">
                    <a:lumMod val="60000"/>
                    <a:lumOff val="40000"/>
                  </a:schemeClr>
                </a:solidFill>
                <a:latin typeface="+mn-lt"/>
              </a:rPr>
              <a:t>and </a:t>
            </a:r>
            <a:r>
              <a:rPr lang="en-GB" sz="1200" b="1" i="1" dirty="0" err="1" smtClean="0">
                <a:solidFill>
                  <a:schemeClr val="accent3">
                    <a:lumMod val="40000"/>
                    <a:lumOff val="60000"/>
                  </a:schemeClr>
                </a:solidFill>
                <a:latin typeface="+mn-lt"/>
              </a:rPr>
              <a:t>retargetting</a:t>
            </a:r>
            <a:r>
              <a:rPr lang="en-GB" sz="1200" b="1" i="1" dirty="0" smtClean="0">
                <a:solidFill>
                  <a:schemeClr val="accent3">
                    <a:lumMod val="40000"/>
                    <a:lumOff val="60000"/>
                  </a:schemeClr>
                </a:solidFill>
                <a:latin typeface="+mn-lt"/>
              </a:rPr>
              <a:t>-ad(s)</a:t>
            </a:r>
            <a:r>
              <a:rPr lang="en-GB" sz="1200" b="1" i="1" dirty="0" smtClean="0">
                <a:solidFill>
                  <a:schemeClr val="accent6">
                    <a:lumMod val="60000"/>
                    <a:lumOff val="40000"/>
                  </a:schemeClr>
                </a:solidFill>
                <a:latin typeface="+mn-lt"/>
              </a:rPr>
              <a:t> </a:t>
            </a:r>
            <a:r>
              <a:rPr lang="en-GB" sz="1200" dirty="0" smtClean="0">
                <a:solidFill>
                  <a:schemeClr val="accent6">
                    <a:lumMod val="60000"/>
                    <a:lumOff val="40000"/>
                  </a:schemeClr>
                </a:solidFill>
                <a:latin typeface="+mn-lt"/>
              </a:rPr>
              <a:t>since their rate of return is twice as much as other campaigns</a:t>
            </a:r>
            <a:endParaRPr lang="en-GB" sz="1200" b="1" i="1" dirty="0">
              <a:solidFill>
                <a:schemeClr val="accent6">
                  <a:lumMod val="60000"/>
                  <a:lumOff val="40000"/>
                </a:schemeClr>
              </a:solidFill>
              <a:latin typeface="+mn-lt"/>
            </a:endParaRPr>
          </a:p>
          <a:p>
            <a:pPr marL="139700">
              <a:lnSpc>
                <a:spcPct val="115000"/>
              </a:lnSpc>
              <a:buClr>
                <a:schemeClr val="dk2"/>
              </a:buClr>
              <a:buSzPts val="1400"/>
            </a:pPr>
            <a:endParaRPr lang="en-GB" sz="900" b="1" i="1" dirty="0">
              <a:solidFill>
                <a:schemeClr val="accent6">
                  <a:lumMod val="60000"/>
                  <a:lumOff val="40000"/>
                </a:schemeClr>
              </a:solidFill>
              <a:latin typeface="+mn-lt"/>
            </a:endParaRPr>
          </a:p>
          <a:p>
            <a:pPr marL="139700" lvl="0">
              <a:lnSpc>
                <a:spcPct val="115000"/>
              </a:lnSpc>
              <a:buClr>
                <a:schemeClr val="dk2"/>
              </a:buClr>
              <a:buSzPts val="1400"/>
            </a:pPr>
            <a:endParaRPr lang="en-US" sz="900" dirty="0" smtClean="0">
              <a:solidFill>
                <a:schemeClr val="accent6">
                  <a:lumMod val="60000"/>
                  <a:lumOff val="40000"/>
                </a:schemeClr>
              </a:solidFill>
              <a:latin typeface="+mn-lt"/>
              <a:sym typeface="Roboto"/>
            </a:endParaRPr>
          </a:p>
          <a:p>
            <a:pPr marL="139700" lvl="0">
              <a:lnSpc>
                <a:spcPct val="115000"/>
              </a:lnSpc>
              <a:buClr>
                <a:schemeClr val="dk2"/>
              </a:buClr>
              <a:buSzPts val="1400"/>
            </a:pPr>
            <a:r>
              <a:rPr lang="en-US" b="1" dirty="0" smtClean="0">
                <a:solidFill>
                  <a:schemeClr val="accent6">
                    <a:lumMod val="60000"/>
                    <a:lumOff val="40000"/>
                  </a:schemeClr>
                </a:solidFill>
                <a:sym typeface="Roboto"/>
              </a:rPr>
              <a:t>  </a:t>
            </a:r>
            <a:endParaRPr b="1" dirty="0">
              <a:solidFill>
                <a:schemeClr val="accent6">
                  <a:lumMod val="60000"/>
                  <a:lumOff val="40000"/>
                </a:schemeClr>
              </a:solidFill>
              <a:sym typeface="Roboto"/>
            </a:endParaRPr>
          </a:p>
          <a:p>
            <a:pPr marL="0" lvl="0" indent="0" rtl="0">
              <a:lnSpc>
                <a:spcPct val="115000"/>
              </a:lnSpc>
              <a:spcBef>
                <a:spcPts val="0"/>
              </a:spcBef>
              <a:spcAft>
                <a:spcPts val="0"/>
              </a:spcAft>
              <a:buClr>
                <a:schemeClr val="dk1"/>
              </a:buClr>
              <a:buSzPts val="1100"/>
              <a:buFont typeface="Arial"/>
              <a:buNone/>
            </a:pPr>
            <a:endParaRPr sz="1200" dirty="0">
              <a:latin typeface="Roboto"/>
              <a:ea typeface="Roboto"/>
              <a:cs typeface="Roboto"/>
              <a:sym typeface="Roboto"/>
            </a:endParaRPr>
          </a:p>
        </p:txBody>
      </p:sp>
      <p:graphicFrame>
        <p:nvGraphicFramePr>
          <p:cNvPr id="3" name="Table 2"/>
          <p:cNvGraphicFramePr>
            <a:graphicFrameLocks noGrp="1"/>
          </p:cNvGraphicFramePr>
          <p:nvPr>
            <p:extLst>
              <p:ext uri="{D42A27DB-BD31-4B8C-83A1-F6EECF244321}">
                <p14:modId xmlns:p14="http://schemas.microsoft.com/office/powerpoint/2010/main" val="442788941"/>
              </p:ext>
            </p:extLst>
          </p:nvPr>
        </p:nvGraphicFramePr>
        <p:xfrm>
          <a:off x="177975" y="2674455"/>
          <a:ext cx="4920899" cy="2276260"/>
        </p:xfrm>
        <a:graphic>
          <a:graphicData uri="http://schemas.openxmlformats.org/drawingml/2006/table">
            <a:tbl>
              <a:tblPr/>
              <a:tblGrid>
                <a:gridCol w="416660"/>
                <a:gridCol w="1127856"/>
                <a:gridCol w="560336"/>
                <a:gridCol w="1731294"/>
                <a:gridCol w="1084753"/>
              </a:tblGrid>
              <a:tr h="289607">
                <a:tc>
                  <a:txBody>
                    <a:bodyPr/>
                    <a:lstStyle/>
                    <a:p>
                      <a:pPr algn="ctr"/>
                      <a:r>
                        <a:rPr lang="en-GB" sz="800" dirty="0">
                          <a:solidFill>
                            <a:srgbClr val="292929"/>
                          </a:solidFill>
                          <a:effectLst/>
                          <a:latin typeface="+mn-lt"/>
                        </a:rPr>
                        <a:t>user_id</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dirty="0">
                          <a:solidFill>
                            <a:srgbClr val="292929"/>
                          </a:solidFill>
                          <a:effectLst/>
                          <a:latin typeface="+mn-lt"/>
                        </a:rPr>
                        <a:t>last_touch_at</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a:solidFill>
                            <a:srgbClr val="292929"/>
                          </a:solidFill>
                          <a:effectLst/>
                          <a:latin typeface="+mn-lt"/>
                        </a:rPr>
                        <a:t>utm_source</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dirty="0">
                          <a:solidFill>
                            <a:srgbClr val="292929"/>
                          </a:solidFill>
                          <a:effectLst/>
                          <a:latin typeface="+mn-lt"/>
                        </a:rPr>
                        <a:t>utm_campaign</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c>
                  <a:txBody>
                    <a:bodyPr/>
                    <a:lstStyle/>
                    <a:p>
                      <a:pPr algn="ctr"/>
                      <a:r>
                        <a:rPr lang="en-GB" sz="800" dirty="0">
                          <a:solidFill>
                            <a:srgbClr val="292929"/>
                          </a:solidFill>
                          <a:effectLst/>
                          <a:latin typeface="+mn-lt"/>
                        </a:rPr>
                        <a:t>Count (utm_campaign)</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0E0E0"/>
                    </a:solidFill>
                  </a:tcPr>
                </a:tc>
              </a:tr>
              <a:tr h="289607">
                <a:tc>
                  <a:txBody>
                    <a:bodyPr/>
                    <a:lstStyle/>
                    <a:p>
                      <a:pPr algn="ctr"/>
                      <a:r>
                        <a:rPr lang="en-GB" sz="800">
                          <a:solidFill>
                            <a:srgbClr val="525252"/>
                          </a:solidFill>
                          <a:effectLst/>
                          <a:latin typeface="+mn-lt"/>
                        </a:rPr>
                        <a:t>99933</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2018-01-26 06:18:39</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email</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weekly-newsletter</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115</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89607">
                <a:tc>
                  <a:txBody>
                    <a:bodyPr/>
                    <a:lstStyle/>
                    <a:p>
                      <a:pPr algn="ctr"/>
                      <a:r>
                        <a:rPr lang="en-GB" sz="800">
                          <a:solidFill>
                            <a:srgbClr val="525252"/>
                          </a:solidFill>
                          <a:effectLst/>
                          <a:latin typeface="+mn-lt"/>
                        </a:rPr>
                        <a:t>99897</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2018-01-06 09:41:19</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err="1">
                          <a:solidFill>
                            <a:srgbClr val="525252"/>
                          </a:solidFill>
                          <a:effectLst/>
                          <a:latin typeface="+mn-lt"/>
                        </a:rPr>
                        <a:t>facebook</a:t>
                      </a:r>
                      <a:endParaRPr lang="en-GB" sz="800" dirty="0">
                        <a:solidFill>
                          <a:srgbClr val="525252"/>
                        </a:solidFill>
                        <a:effectLst/>
                        <a:latin typeface="+mn-lt"/>
                      </a:endParaRP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err="1">
                          <a:solidFill>
                            <a:srgbClr val="525252"/>
                          </a:solidFill>
                          <a:effectLst/>
                          <a:latin typeface="+mn-lt"/>
                        </a:rPr>
                        <a:t>retargetting</a:t>
                      </a:r>
                      <a:r>
                        <a:rPr lang="en-GB" sz="800" dirty="0">
                          <a:solidFill>
                            <a:srgbClr val="525252"/>
                          </a:solidFill>
                          <a:effectLst/>
                          <a:latin typeface="+mn-lt"/>
                        </a:rPr>
                        <a:t>-ad</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113</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89607">
                <a:tc>
                  <a:txBody>
                    <a:bodyPr/>
                    <a:lstStyle/>
                    <a:p>
                      <a:pPr algn="ctr"/>
                      <a:r>
                        <a:rPr lang="en-GB" sz="800">
                          <a:solidFill>
                            <a:srgbClr val="525252"/>
                          </a:solidFill>
                          <a:effectLst/>
                          <a:latin typeface="+mn-lt"/>
                        </a:rPr>
                        <a:t>99285</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2018-01-24 09:00:58</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email</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retargetting-campaign</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54</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89607">
                <a:tc>
                  <a:txBody>
                    <a:bodyPr/>
                    <a:lstStyle/>
                    <a:p>
                      <a:pPr algn="ctr"/>
                      <a:r>
                        <a:rPr lang="en-GB" sz="800">
                          <a:solidFill>
                            <a:srgbClr val="525252"/>
                          </a:solidFill>
                          <a:effectLst/>
                          <a:latin typeface="+mn-lt"/>
                        </a:rPr>
                        <a:t>94567</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2018-01-19 16:37:58</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google</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paid-search</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52</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89607">
                <a:tc>
                  <a:txBody>
                    <a:bodyPr/>
                    <a:lstStyle/>
                    <a:p>
                      <a:pPr algn="ctr"/>
                      <a:r>
                        <a:rPr lang="en-GB" sz="800">
                          <a:solidFill>
                            <a:srgbClr val="525252"/>
                          </a:solidFill>
                          <a:effectLst/>
                          <a:latin typeface="+mn-lt"/>
                        </a:rPr>
                        <a:t>92172</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2018-01-16 15:15:29</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nytimes</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getting-to-know-cool-tshirts</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9</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289607">
                <a:tc>
                  <a:txBody>
                    <a:bodyPr/>
                    <a:lstStyle/>
                    <a:p>
                      <a:pPr algn="ctr"/>
                      <a:r>
                        <a:rPr lang="en-GB" sz="800">
                          <a:solidFill>
                            <a:srgbClr val="525252"/>
                          </a:solidFill>
                          <a:effectLst/>
                          <a:latin typeface="+mn-lt"/>
                        </a:rPr>
                        <a:t>98651</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2018-01-15 04:17:36</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buzzfeed</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a:solidFill>
                            <a:srgbClr val="525252"/>
                          </a:solidFill>
                          <a:effectLst/>
                          <a:latin typeface="+mn-lt"/>
                        </a:rPr>
                        <a:t>ten-crazy-cool-tshirts-facts</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c>
                  <a:txBody>
                    <a:bodyPr/>
                    <a:lstStyle/>
                    <a:p>
                      <a:pPr algn="ctr"/>
                      <a:r>
                        <a:rPr lang="en-GB" sz="800" dirty="0">
                          <a:solidFill>
                            <a:srgbClr val="525252"/>
                          </a:solidFill>
                          <a:effectLst/>
                          <a:latin typeface="+mn-lt"/>
                        </a:rPr>
                        <a:t>9</a:t>
                      </a:r>
                    </a:p>
                  </a:txBody>
                  <a:tcPr marL="81340" marR="81340" marT="40670" marB="40670"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bl>
          </a:graphicData>
        </a:graphic>
      </p:graphicFrame>
    </p:spTree>
    <p:extLst>
      <p:ext uri="{BB962C8B-B14F-4D97-AF65-F5344CB8AC3E}">
        <p14:creationId xmlns:p14="http://schemas.microsoft.com/office/powerpoint/2010/main" val="1319347152"/>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03"/>
        <p:cNvGrpSpPr/>
        <p:nvPr/>
      </p:nvGrpSpPr>
      <p:grpSpPr>
        <a:xfrm>
          <a:off x="0" y="0"/>
          <a:ext cx="0" cy="0"/>
          <a:chOff x="0" y="0"/>
          <a:chExt cx="0" cy="0"/>
        </a:xfrm>
      </p:grpSpPr>
      <p:sp>
        <p:nvSpPr>
          <p:cNvPr id="304" name="Shape 30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dirty="0" smtClean="0">
                <a:solidFill>
                  <a:schemeClr val="bg1"/>
                </a:solidFill>
                <a:latin typeface="+mj-lt"/>
              </a:rPr>
              <a:t>Table </a:t>
            </a:r>
            <a:r>
              <a:rPr lang="en" dirty="0">
                <a:solidFill>
                  <a:schemeClr val="bg1"/>
                </a:solidFill>
                <a:latin typeface="+mj-lt"/>
              </a:rPr>
              <a:t>of Contents</a:t>
            </a:r>
            <a:endParaRPr dirty="0">
              <a:solidFill>
                <a:schemeClr val="bg1"/>
              </a:solidFill>
              <a:latin typeface="+mj-lt"/>
              <a:sym typeface="Roboto"/>
            </a:endParaRPr>
          </a:p>
        </p:txBody>
      </p:sp>
      <p:sp>
        <p:nvSpPr>
          <p:cNvPr id="305" name="Shape 305"/>
          <p:cNvSpPr txBox="1"/>
          <p:nvPr/>
        </p:nvSpPr>
        <p:spPr>
          <a:xfrm>
            <a:off x="58781" y="1369037"/>
            <a:ext cx="8061300" cy="3256500"/>
          </a:xfrm>
          <a:prstGeom prst="rect">
            <a:avLst/>
          </a:prstGeom>
          <a:noFill/>
          <a:ln>
            <a:noFill/>
          </a:ln>
        </p:spPr>
        <p:txBody>
          <a:bodyPr spcFirstLastPara="1" wrap="square" lIns="91425" tIns="91425" rIns="91425" bIns="91425" anchor="ctr" anchorCtr="0">
            <a:noAutofit/>
          </a:bodyPr>
          <a:lstStyle/>
          <a:p>
            <a:pPr marL="76200" marR="0" lvl="0" algn="l" rtl="0">
              <a:lnSpc>
                <a:spcPct val="115000"/>
              </a:lnSpc>
              <a:spcBef>
                <a:spcPts val="1100"/>
              </a:spcBef>
              <a:spcAft>
                <a:spcPts val="0"/>
              </a:spcAft>
              <a:buClr>
                <a:srgbClr val="222222"/>
              </a:buClr>
              <a:buSzPts val="2400"/>
            </a:pPr>
            <a:r>
              <a:rPr lang="en" sz="2400" b="1" dirty="0" smtClean="0">
                <a:solidFill>
                  <a:schemeClr val="bg1"/>
                </a:solidFill>
                <a:latin typeface="+mj-lt"/>
                <a:sym typeface="Roboto"/>
              </a:rPr>
              <a:t>1.Get </a:t>
            </a:r>
            <a:r>
              <a:rPr lang="en" sz="2400" b="1" dirty="0">
                <a:solidFill>
                  <a:schemeClr val="bg1"/>
                </a:solidFill>
                <a:latin typeface="+mj-lt"/>
                <a:sym typeface="Roboto"/>
              </a:rPr>
              <a:t>familiar with </a:t>
            </a:r>
            <a:r>
              <a:rPr lang="en" sz="2400" b="1" dirty="0" smtClean="0">
                <a:solidFill>
                  <a:schemeClr val="bg1"/>
                </a:solidFill>
                <a:latin typeface="+mj-lt"/>
                <a:sym typeface="Roboto"/>
              </a:rPr>
              <a:t>CoolTShirts</a:t>
            </a:r>
          </a:p>
          <a:p>
            <a:pPr marL="76200" marR="0" lvl="0" algn="l" rtl="0">
              <a:lnSpc>
                <a:spcPct val="115000"/>
              </a:lnSpc>
              <a:spcBef>
                <a:spcPts val="1100"/>
              </a:spcBef>
              <a:spcAft>
                <a:spcPts val="0"/>
              </a:spcAft>
              <a:buClr>
                <a:srgbClr val="222222"/>
              </a:buClr>
              <a:buSzPts val="2400"/>
            </a:pPr>
            <a:r>
              <a:rPr lang="en" sz="2400" b="1" dirty="0" smtClean="0">
                <a:solidFill>
                  <a:schemeClr val="bg1"/>
                </a:solidFill>
                <a:latin typeface="+mj-lt"/>
                <a:sym typeface="Roboto"/>
              </a:rPr>
              <a:t>2.What </a:t>
            </a:r>
            <a:r>
              <a:rPr lang="en" sz="2400" b="1" dirty="0">
                <a:solidFill>
                  <a:schemeClr val="bg1"/>
                </a:solidFill>
                <a:latin typeface="+mj-lt"/>
                <a:sym typeface="Roboto"/>
              </a:rPr>
              <a:t>is the user </a:t>
            </a:r>
            <a:r>
              <a:rPr lang="en" sz="2400" b="1" dirty="0" smtClean="0">
                <a:solidFill>
                  <a:schemeClr val="bg1"/>
                </a:solidFill>
                <a:latin typeface="+mj-lt"/>
                <a:sym typeface="Roboto"/>
              </a:rPr>
              <a:t>journey?</a:t>
            </a:r>
            <a:endParaRPr lang="en" sz="2400" b="1" dirty="0">
              <a:solidFill>
                <a:schemeClr val="bg1"/>
              </a:solidFill>
              <a:latin typeface="+mj-lt"/>
              <a:sym typeface="Roboto"/>
            </a:endParaRPr>
          </a:p>
          <a:p>
            <a:pPr marL="76200" marR="0" lvl="0" algn="l" rtl="0">
              <a:lnSpc>
                <a:spcPct val="115000"/>
              </a:lnSpc>
              <a:spcBef>
                <a:spcPts val="1100"/>
              </a:spcBef>
              <a:spcAft>
                <a:spcPts val="0"/>
              </a:spcAft>
              <a:buClr>
                <a:srgbClr val="222222"/>
              </a:buClr>
              <a:buSzPts val="2400"/>
            </a:pPr>
            <a:r>
              <a:rPr lang="en" sz="2400" b="1" dirty="0" smtClean="0">
                <a:solidFill>
                  <a:schemeClr val="bg1"/>
                </a:solidFill>
                <a:latin typeface="+mj-lt"/>
                <a:sym typeface="Roboto"/>
              </a:rPr>
              <a:t>3.Optimize </a:t>
            </a:r>
            <a:r>
              <a:rPr lang="en" sz="2400" b="1" dirty="0">
                <a:solidFill>
                  <a:schemeClr val="bg1"/>
                </a:solidFill>
                <a:latin typeface="+mj-lt"/>
                <a:sym typeface="Roboto"/>
              </a:rPr>
              <a:t>the campaign budget</a:t>
            </a:r>
            <a:endParaRPr sz="2400" b="1" dirty="0">
              <a:solidFill>
                <a:schemeClr val="bg1"/>
              </a:solidFill>
              <a:latin typeface="+mj-lt"/>
              <a:sym typeface="Roboto"/>
            </a:endParaRP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dirty="0" smtClean="0">
                <a:solidFill>
                  <a:schemeClr val="lt1"/>
                </a:solidFill>
                <a:latin typeface="Rock Sans" panose="020B0500000000000000" pitchFamily="34" charset="0"/>
                <a:ea typeface="Roboto Black"/>
                <a:cs typeface="Roboto Black"/>
                <a:sym typeface="Roboto Black"/>
              </a:rPr>
              <a:t>1</a:t>
            </a:r>
            <a:r>
              <a:rPr lang="en" sz="4000" b="1" dirty="0" smtClean="0">
                <a:solidFill>
                  <a:schemeClr val="lt1"/>
                </a:solidFill>
                <a:latin typeface="Rock Sans" panose="020B0500000000000000" pitchFamily="34" charset="0"/>
                <a:ea typeface="Roboto Black"/>
                <a:cs typeface="Roboto Black"/>
                <a:sym typeface="Roboto Black"/>
              </a:rPr>
              <a:t>. </a:t>
            </a:r>
            <a:r>
              <a:rPr lang="en" sz="3600" b="1" dirty="0" smtClean="0">
                <a:solidFill>
                  <a:schemeClr val="lt1"/>
                </a:solidFill>
                <a:latin typeface="+mj-lt"/>
                <a:ea typeface="Roboto Black"/>
                <a:cs typeface="Roboto Black"/>
                <a:sym typeface="Roboto Black"/>
              </a:rPr>
              <a:t>Get Familiar With CoolTShirts </a:t>
            </a:r>
            <a:endParaRPr sz="3600" b="1" dirty="0">
              <a:latin typeface="+mj-lt"/>
            </a:endParaRP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9"/>
        <p:cNvGrpSpPr/>
        <p:nvPr/>
      </p:nvGrpSpPr>
      <p:grpSpPr>
        <a:xfrm>
          <a:off x="0" y="0"/>
          <a:ext cx="0" cy="0"/>
          <a:chOff x="0" y="0"/>
          <a:chExt cx="0" cy="0"/>
        </a:xfrm>
      </p:grpSpPr>
      <p:sp>
        <p:nvSpPr>
          <p:cNvPr id="330" name="Shape 330"/>
          <p:cNvSpPr txBox="1"/>
          <p:nvPr/>
        </p:nvSpPr>
        <p:spPr>
          <a:xfrm>
            <a:off x="347073" y="292625"/>
            <a:ext cx="8520600" cy="837600"/>
          </a:xfrm>
          <a:prstGeom prst="rect">
            <a:avLst/>
          </a:prstGeom>
          <a:noFill/>
          <a:ln>
            <a:noFill/>
          </a:ln>
        </p:spPr>
        <p:txBody>
          <a:bodyPr spcFirstLastPara="1" wrap="square" lIns="91425" tIns="91425" rIns="91425" bIns="91425" anchor="b" anchorCtr="0">
            <a:noAutofit/>
          </a:bodyPr>
          <a:lstStyle/>
          <a:p>
            <a:r>
              <a:rPr lang="en-US" sz="2800" dirty="0" smtClean="0">
                <a:solidFill>
                  <a:schemeClr val="bg1"/>
                </a:solidFill>
                <a:latin typeface="+mj-lt"/>
                <a:ea typeface="Roboto"/>
                <a:cs typeface="Roboto"/>
                <a:sym typeface="Roboto"/>
              </a:rPr>
              <a:t>The Web Schema for CoolTShirts.com</a:t>
            </a:r>
            <a:endParaRPr lang="en-US" sz="2800" dirty="0">
              <a:solidFill>
                <a:schemeClr val="bg1"/>
              </a:solidFill>
              <a:latin typeface="+mj-lt"/>
              <a:ea typeface="Roboto"/>
              <a:cs typeface="Roboto"/>
              <a:sym typeface="Roboto"/>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47073" y="1556426"/>
            <a:ext cx="8449854" cy="3125405"/>
          </a:xfrm>
          <a:prstGeom prst="rect">
            <a:avLst/>
          </a:prstGeom>
        </p:spPr>
      </p:pic>
    </p:spTree>
    <p:extLst>
      <p:ext uri="{BB962C8B-B14F-4D97-AF65-F5344CB8AC3E}">
        <p14:creationId xmlns:p14="http://schemas.microsoft.com/office/powerpoint/2010/main" val="2234900571"/>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solidFill>
                <a:latin typeface="+mj-lt"/>
              </a:rPr>
              <a:t>Campaign vs. Source</a:t>
            </a:r>
            <a:endParaRPr lang="en-GB" dirty="0">
              <a:solidFill>
                <a:schemeClr val="bg1"/>
              </a:solidFill>
              <a:latin typeface="+mj-lt"/>
            </a:endParaRPr>
          </a:p>
        </p:txBody>
      </p:sp>
      <p:sp>
        <p:nvSpPr>
          <p:cNvPr id="4" name="Text Placeholder 3"/>
          <p:cNvSpPr>
            <a:spLocks noGrp="1"/>
          </p:cNvSpPr>
          <p:nvPr>
            <p:ph type="body" idx="1"/>
          </p:nvPr>
        </p:nvSpPr>
        <p:spPr/>
        <p:txBody>
          <a:bodyPr/>
          <a:lstStyle/>
          <a:p>
            <a:pPr marL="139700" indent="0">
              <a:buNone/>
            </a:pPr>
            <a:endParaRPr lang="en-US" sz="2000" b="1" dirty="0" smtClean="0">
              <a:solidFill>
                <a:schemeClr val="accent4">
                  <a:lumMod val="40000"/>
                  <a:lumOff val="60000"/>
                </a:schemeClr>
              </a:solidFill>
              <a:latin typeface="Rock Sans" panose="020B0500000000000000" pitchFamily="34" charset="0"/>
            </a:endParaRPr>
          </a:p>
          <a:p>
            <a:pPr marL="139700" indent="0">
              <a:buNone/>
            </a:pPr>
            <a:endParaRPr lang="en-US" sz="2000" b="1" dirty="0">
              <a:solidFill>
                <a:schemeClr val="accent4">
                  <a:lumMod val="40000"/>
                  <a:lumOff val="60000"/>
                </a:schemeClr>
              </a:solidFill>
              <a:latin typeface="Rock Sans" panose="020B0500000000000000" pitchFamily="34" charset="0"/>
            </a:endParaRPr>
          </a:p>
          <a:p>
            <a:pPr marL="139700" indent="0">
              <a:buNone/>
            </a:pPr>
            <a:endParaRPr lang="en-US" sz="2000" b="1" dirty="0" smtClean="0">
              <a:solidFill>
                <a:schemeClr val="accent4">
                  <a:lumMod val="40000"/>
                  <a:lumOff val="60000"/>
                </a:schemeClr>
              </a:solidFill>
              <a:latin typeface="Rock Sans" panose="020B0500000000000000" pitchFamily="34" charset="0"/>
            </a:endParaRPr>
          </a:p>
          <a:p>
            <a:pPr marL="139700" indent="0">
              <a:buNone/>
            </a:pPr>
            <a:r>
              <a:rPr lang="en-US" sz="2000" b="1" dirty="0" smtClean="0">
                <a:solidFill>
                  <a:schemeClr val="bg1"/>
                </a:solidFill>
                <a:latin typeface="+mj-lt"/>
              </a:rPr>
              <a:t>Campaign</a:t>
            </a:r>
          </a:p>
          <a:p>
            <a:pPr marL="139700" indent="0">
              <a:buNone/>
            </a:pPr>
            <a:endParaRPr lang="en-US" dirty="0" smtClean="0">
              <a:solidFill>
                <a:schemeClr val="accent6">
                  <a:lumMod val="40000"/>
                  <a:lumOff val="60000"/>
                </a:schemeClr>
              </a:solidFill>
              <a:latin typeface="Rock Sans" panose="020B0500000000000000" pitchFamily="34" charset="0"/>
            </a:endParaRPr>
          </a:p>
          <a:p>
            <a:pPr marL="139700" indent="0">
              <a:buNone/>
            </a:pPr>
            <a:r>
              <a:rPr lang="en-US" dirty="0" smtClean="0">
                <a:solidFill>
                  <a:schemeClr val="accent6">
                    <a:lumMod val="40000"/>
                    <a:lumOff val="60000"/>
                  </a:schemeClr>
                </a:solidFill>
                <a:latin typeface="+mn-lt"/>
              </a:rPr>
              <a:t>Specific </a:t>
            </a:r>
            <a:r>
              <a:rPr lang="en-US" dirty="0">
                <a:solidFill>
                  <a:schemeClr val="accent6">
                    <a:lumMod val="40000"/>
                    <a:lumOff val="60000"/>
                  </a:schemeClr>
                </a:solidFill>
                <a:latin typeface="+mn-lt"/>
              </a:rPr>
              <a:t>promotional sales or strategies that are promoted on one or multiple sources </a:t>
            </a:r>
          </a:p>
          <a:p>
            <a:pPr marL="139700" indent="0">
              <a:buNone/>
            </a:pPr>
            <a:endParaRPr lang="en-GB" sz="2000" dirty="0">
              <a:solidFill>
                <a:schemeClr val="bg1"/>
              </a:solidFill>
              <a:latin typeface="Rock Sans" panose="020B0500000000000000" pitchFamily="34" charset="0"/>
            </a:endParaRPr>
          </a:p>
          <a:p>
            <a:endParaRPr lang="en-GB" dirty="0">
              <a:solidFill>
                <a:schemeClr val="bg1"/>
              </a:solidFill>
              <a:latin typeface="Rock Sans" panose="020B0500000000000000" pitchFamily="34" charset="0"/>
            </a:endParaRPr>
          </a:p>
        </p:txBody>
      </p:sp>
      <p:sp>
        <p:nvSpPr>
          <p:cNvPr id="5" name="Text Placeholder 4"/>
          <p:cNvSpPr>
            <a:spLocks noGrp="1"/>
          </p:cNvSpPr>
          <p:nvPr>
            <p:ph type="body" idx="2"/>
          </p:nvPr>
        </p:nvSpPr>
        <p:spPr>
          <a:xfrm>
            <a:off x="4832400" y="1152475"/>
            <a:ext cx="3999900" cy="3416400"/>
          </a:xfrm>
        </p:spPr>
        <p:txBody>
          <a:bodyPr/>
          <a:lstStyle/>
          <a:p>
            <a:pPr marL="139700" indent="0">
              <a:buNone/>
            </a:pPr>
            <a:endParaRPr lang="en-US" sz="2000" b="1" dirty="0" smtClean="0">
              <a:solidFill>
                <a:schemeClr val="accent4">
                  <a:lumMod val="40000"/>
                  <a:lumOff val="60000"/>
                </a:schemeClr>
              </a:solidFill>
              <a:latin typeface="Rock Sans" panose="020B0500000000000000" pitchFamily="34" charset="0"/>
            </a:endParaRPr>
          </a:p>
          <a:p>
            <a:pPr marL="139700" indent="0">
              <a:buNone/>
            </a:pPr>
            <a:endParaRPr lang="en-US" sz="2000" b="1" dirty="0">
              <a:solidFill>
                <a:schemeClr val="accent4">
                  <a:lumMod val="40000"/>
                  <a:lumOff val="60000"/>
                </a:schemeClr>
              </a:solidFill>
              <a:latin typeface="Rock Sans" panose="020B0500000000000000" pitchFamily="34" charset="0"/>
            </a:endParaRPr>
          </a:p>
          <a:p>
            <a:pPr marL="139700" indent="0">
              <a:buNone/>
            </a:pPr>
            <a:endParaRPr lang="en-US" sz="2000" b="1" dirty="0" smtClean="0">
              <a:solidFill>
                <a:schemeClr val="accent4">
                  <a:lumMod val="40000"/>
                  <a:lumOff val="60000"/>
                </a:schemeClr>
              </a:solidFill>
              <a:latin typeface="Rock Sans" panose="020B0500000000000000" pitchFamily="34" charset="0"/>
            </a:endParaRPr>
          </a:p>
          <a:p>
            <a:pPr marL="139700" indent="0">
              <a:buNone/>
            </a:pPr>
            <a:r>
              <a:rPr lang="en-US" sz="2000" b="1" dirty="0" smtClean="0">
                <a:solidFill>
                  <a:schemeClr val="bg1"/>
                </a:solidFill>
                <a:latin typeface="+mj-lt"/>
              </a:rPr>
              <a:t>Source</a:t>
            </a:r>
            <a:endParaRPr lang="en-US" sz="2000" b="1" dirty="0">
              <a:solidFill>
                <a:schemeClr val="bg1"/>
              </a:solidFill>
              <a:latin typeface="+mj-lt"/>
            </a:endParaRPr>
          </a:p>
          <a:p>
            <a:pPr marL="139700" indent="0">
              <a:buNone/>
            </a:pPr>
            <a:endParaRPr lang="en-US" dirty="0" smtClean="0">
              <a:solidFill>
                <a:schemeClr val="accent6">
                  <a:lumMod val="40000"/>
                  <a:lumOff val="60000"/>
                </a:schemeClr>
              </a:solidFill>
              <a:latin typeface="Rock Sans" panose="020B0500000000000000" pitchFamily="34" charset="0"/>
            </a:endParaRPr>
          </a:p>
          <a:p>
            <a:pPr marL="139700" indent="0">
              <a:buNone/>
            </a:pPr>
            <a:r>
              <a:rPr lang="en-US" dirty="0" smtClean="0">
                <a:solidFill>
                  <a:schemeClr val="accent6">
                    <a:lumMod val="40000"/>
                    <a:lumOff val="60000"/>
                  </a:schemeClr>
                </a:solidFill>
                <a:latin typeface="+mn-lt"/>
              </a:rPr>
              <a:t>Identifies </a:t>
            </a:r>
            <a:r>
              <a:rPr lang="en-US" dirty="0">
                <a:solidFill>
                  <a:schemeClr val="accent6">
                    <a:lumMod val="40000"/>
                    <a:lumOff val="60000"/>
                  </a:schemeClr>
                </a:solidFill>
                <a:latin typeface="+mn-lt"/>
              </a:rPr>
              <a:t>sites that a promotional campaign was promoted on, and the traffic was originated from</a:t>
            </a:r>
          </a:p>
          <a:p>
            <a:pPr marL="139700" indent="0">
              <a:buNone/>
            </a:pPr>
            <a:endParaRPr lang="en-GB" dirty="0">
              <a:latin typeface="Rock Sans" panose="020B0500000000000000" pitchFamily="34" charset="0"/>
            </a:endParaRPr>
          </a:p>
        </p:txBody>
      </p:sp>
    </p:spTree>
    <p:extLst>
      <p:ext uri="{BB962C8B-B14F-4D97-AF65-F5344CB8AC3E}">
        <p14:creationId xmlns:p14="http://schemas.microsoft.com/office/powerpoint/2010/main" val="3915332946"/>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 sz="2800" dirty="0">
                <a:solidFill>
                  <a:schemeClr val="lt1"/>
                </a:solidFill>
                <a:latin typeface="+mj-lt"/>
                <a:ea typeface="Roboto Black"/>
                <a:cs typeface="Roboto Black"/>
                <a:sym typeface="Roboto Black"/>
              </a:rPr>
              <a:t>Get Familiar With CoolTShirts</a:t>
            </a:r>
            <a:endParaRPr sz="2800" dirty="0">
              <a:solidFill>
                <a:srgbClr val="295269"/>
              </a:solidFill>
              <a:latin typeface="+mj-lt"/>
              <a:ea typeface="Roboto"/>
              <a:cs typeface="Roboto"/>
              <a:sym typeface="Roboto"/>
            </a:endParaRPr>
          </a:p>
        </p:txBody>
      </p:sp>
      <p:sp>
        <p:nvSpPr>
          <p:cNvPr id="323" name="Shape 323"/>
          <p:cNvSpPr txBox="1"/>
          <p:nvPr/>
        </p:nvSpPr>
        <p:spPr>
          <a:xfrm>
            <a:off x="2546400" y="3931554"/>
            <a:ext cx="3870900" cy="880394"/>
          </a:xfrm>
          <a:prstGeom prst="rect">
            <a:avLst/>
          </a:prstGeom>
          <a:solidFill>
            <a:srgbClr val="D9D9D9"/>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defRPr sz="900">
                <a:latin typeface="Courier New"/>
                <a:ea typeface="Courier New"/>
                <a:cs typeface="Courier New"/>
              </a:defRPr>
            </a:lvl1pPr>
          </a:lstStyle>
          <a:p>
            <a:r>
              <a:rPr lang="en-US" dirty="0" smtClean="0">
                <a:solidFill>
                  <a:schemeClr val="accent1"/>
                </a:solidFill>
                <a:sym typeface="Courier New"/>
              </a:rPr>
              <a:t>SELECT COUNT</a:t>
            </a:r>
            <a:r>
              <a:rPr lang="en-US" dirty="0" smtClean="0">
                <a:sym typeface="Courier New"/>
              </a:rPr>
              <a:t>(</a:t>
            </a:r>
            <a:r>
              <a:rPr lang="en-US" dirty="0" smtClean="0">
                <a:solidFill>
                  <a:schemeClr val="accent1"/>
                </a:solidFill>
                <a:sym typeface="Courier New"/>
              </a:rPr>
              <a:t>DISTINCT</a:t>
            </a:r>
            <a:r>
              <a:rPr lang="en-US" dirty="0" smtClean="0">
                <a:sym typeface="Courier New"/>
              </a:rPr>
              <a:t> </a:t>
            </a:r>
            <a:r>
              <a:rPr lang="en-US" dirty="0">
                <a:sym typeface="Courier New"/>
              </a:rPr>
              <a:t>utm_campaign)</a:t>
            </a:r>
          </a:p>
          <a:p>
            <a:r>
              <a:rPr lang="en-US" dirty="0" smtClean="0">
                <a:solidFill>
                  <a:schemeClr val="accent1"/>
                </a:solidFill>
                <a:sym typeface="Courier New"/>
              </a:rPr>
              <a:t>FROM</a:t>
            </a:r>
            <a:r>
              <a:rPr lang="en-US" dirty="0" smtClean="0">
                <a:sym typeface="Courier New"/>
              </a:rPr>
              <a:t> </a:t>
            </a:r>
            <a:r>
              <a:rPr lang="en-US" dirty="0">
                <a:sym typeface="Courier New"/>
              </a:rPr>
              <a:t>page_visits</a:t>
            </a:r>
            <a:r>
              <a:rPr lang="en-US" dirty="0" smtClean="0">
                <a:sym typeface="Courier New"/>
              </a:rPr>
              <a:t>;</a:t>
            </a:r>
          </a:p>
          <a:p>
            <a:endParaRPr lang="en-US" dirty="0" smtClean="0">
              <a:sym typeface="Courier New"/>
            </a:endParaRPr>
          </a:p>
          <a:p>
            <a:r>
              <a:rPr lang="en-US" dirty="0" smtClean="0">
                <a:solidFill>
                  <a:schemeClr val="accent1"/>
                </a:solidFill>
                <a:sym typeface="Courier New"/>
              </a:rPr>
              <a:t>SELECT COUNT</a:t>
            </a:r>
            <a:r>
              <a:rPr lang="en-US" dirty="0" smtClean="0">
                <a:sym typeface="Courier New"/>
              </a:rPr>
              <a:t>(</a:t>
            </a:r>
            <a:r>
              <a:rPr lang="en-US" dirty="0" smtClean="0">
                <a:solidFill>
                  <a:schemeClr val="accent1"/>
                </a:solidFill>
                <a:sym typeface="Courier New"/>
              </a:rPr>
              <a:t>DISTINCT</a:t>
            </a:r>
            <a:r>
              <a:rPr lang="en-US" dirty="0" smtClean="0">
                <a:sym typeface="Courier New"/>
              </a:rPr>
              <a:t> </a:t>
            </a:r>
            <a:r>
              <a:rPr lang="en-US" dirty="0">
                <a:sym typeface="Courier New"/>
              </a:rPr>
              <a:t>utm_Source)</a:t>
            </a:r>
          </a:p>
          <a:p>
            <a:r>
              <a:rPr lang="en-US" dirty="0" smtClean="0">
                <a:solidFill>
                  <a:schemeClr val="accent1"/>
                </a:solidFill>
                <a:sym typeface="Courier New"/>
              </a:rPr>
              <a:t>FROM</a:t>
            </a:r>
            <a:r>
              <a:rPr lang="en-US" dirty="0" smtClean="0">
                <a:sym typeface="Courier New"/>
              </a:rPr>
              <a:t> </a:t>
            </a:r>
            <a:r>
              <a:rPr lang="en-US" dirty="0">
                <a:sym typeface="Courier New"/>
              </a:rPr>
              <a:t>page_visits;</a:t>
            </a:r>
          </a:p>
          <a:p>
            <a:endParaRPr dirty="0">
              <a:sym typeface="Courier New"/>
            </a:endParaRPr>
          </a:p>
        </p:txBody>
      </p:sp>
      <p:sp>
        <p:nvSpPr>
          <p:cNvPr id="7" name="Text Placeholder 6"/>
          <p:cNvSpPr>
            <a:spLocks noGrp="1"/>
          </p:cNvSpPr>
          <p:nvPr>
            <p:ph type="body" idx="2"/>
          </p:nvPr>
        </p:nvSpPr>
        <p:spPr>
          <a:xfrm>
            <a:off x="4832400" y="1152475"/>
            <a:ext cx="3999900" cy="2907202"/>
          </a:xfrm>
        </p:spPr>
        <p:txBody>
          <a:bodyPr/>
          <a:lstStyle/>
          <a:p>
            <a:pPr marL="139700" indent="0">
              <a:buNone/>
            </a:pPr>
            <a:r>
              <a:rPr lang="en-US" b="1" dirty="0">
                <a:solidFill>
                  <a:schemeClr val="bg1"/>
                </a:solidFill>
                <a:latin typeface="+mj-lt"/>
                <a:sym typeface="Roboto"/>
              </a:rPr>
              <a:t>There </a:t>
            </a:r>
            <a:r>
              <a:rPr lang="en-US" b="1" dirty="0" smtClean="0">
                <a:solidFill>
                  <a:schemeClr val="bg1"/>
                </a:solidFill>
                <a:latin typeface="+mj-lt"/>
                <a:sym typeface="Roboto"/>
              </a:rPr>
              <a:t>are 6 distinct sources </a:t>
            </a:r>
            <a:r>
              <a:rPr lang="en-US" b="1" dirty="0">
                <a:solidFill>
                  <a:schemeClr val="bg1"/>
                </a:solidFill>
                <a:latin typeface="+mj-lt"/>
                <a:sym typeface="Roboto"/>
              </a:rPr>
              <a:t>including </a:t>
            </a:r>
            <a:endParaRPr lang="en-US" b="1" dirty="0" smtClean="0">
              <a:solidFill>
                <a:schemeClr val="bg1"/>
              </a:solidFill>
              <a:latin typeface="+mj-lt"/>
              <a:sym typeface="Roboto"/>
            </a:endParaRPr>
          </a:p>
          <a:p>
            <a:pPr marL="482600" indent="-342900">
              <a:buFont typeface="+mj-lt"/>
              <a:buAutoNum type="arabicPeriod"/>
            </a:pPr>
            <a:endParaRPr lang="en-US" dirty="0" smtClean="0">
              <a:solidFill>
                <a:schemeClr val="accent6">
                  <a:lumMod val="60000"/>
                  <a:lumOff val="40000"/>
                </a:schemeClr>
              </a:solidFill>
              <a:sym typeface="Roboto"/>
            </a:endParaRPr>
          </a:p>
          <a:p>
            <a:pPr marL="482600" indent="-342900">
              <a:buFont typeface="+mj-lt"/>
              <a:buAutoNum type="arabicPeriod"/>
            </a:pPr>
            <a:r>
              <a:rPr lang="en-US" dirty="0" smtClean="0">
                <a:solidFill>
                  <a:schemeClr val="accent6">
                    <a:lumMod val="60000"/>
                    <a:lumOff val="40000"/>
                  </a:schemeClr>
                </a:solidFill>
                <a:sym typeface="Roboto"/>
              </a:rPr>
              <a:t>Nytimes</a:t>
            </a:r>
            <a:endParaRPr lang="en-US" dirty="0">
              <a:solidFill>
                <a:schemeClr val="accent6">
                  <a:lumMod val="60000"/>
                  <a:lumOff val="40000"/>
                </a:schemeClr>
              </a:solidFill>
              <a:sym typeface="Roboto"/>
            </a:endParaRPr>
          </a:p>
          <a:p>
            <a:pPr marL="482600" indent="-342900">
              <a:buFont typeface="+mj-lt"/>
              <a:buAutoNum type="arabicPeriod"/>
            </a:pPr>
            <a:r>
              <a:rPr lang="en-US" dirty="0">
                <a:solidFill>
                  <a:schemeClr val="accent6">
                    <a:lumMod val="60000"/>
                    <a:lumOff val="40000"/>
                  </a:schemeClr>
                </a:solidFill>
                <a:sym typeface="Roboto"/>
              </a:rPr>
              <a:t>Email</a:t>
            </a:r>
          </a:p>
          <a:p>
            <a:pPr marL="482600" indent="-342900">
              <a:buFont typeface="+mj-lt"/>
              <a:buAutoNum type="arabicPeriod"/>
            </a:pPr>
            <a:r>
              <a:rPr lang="en-US" dirty="0">
                <a:solidFill>
                  <a:schemeClr val="accent6">
                    <a:lumMod val="60000"/>
                    <a:lumOff val="40000"/>
                  </a:schemeClr>
                </a:solidFill>
                <a:sym typeface="Roboto"/>
              </a:rPr>
              <a:t>Buzzfeed</a:t>
            </a:r>
          </a:p>
          <a:p>
            <a:pPr marL="482600" indent="-342900">
              <a:buFont typeface="+mj-lt"/>
              <a:buAutoNum type="arabicPeriod"/>
            </a:pPr>
            <a:r>
              <a:rPr lang="en-US" dirty="0">
                <a:solidFill>
                  <a:schemeClr val="accent6">
                    <a:lumMod val="60000"/>
                    <a:lumOff val="40000"/>
                  </a:schemeClr>
                </a:solidFill>
                <a:sym typeface="Roboto"/>
              </a:rPr>
              <a:t>Facebook</a:t>
            </a:r>
          </a:p>
          <a:p>
            <a:pPr marL="482600" indent="-342900">
              <a:buFont typeface="+mj-lt"/>
              <a:buAutoNum type="arabicPeriod"/>
            </a:pPr>
            <a:r>
              <a:rPr lang="en-US" dirty="0">
                <a:solidFill>
                  <a:schemeClr val="accent6">
                    <a:lumMod val="60000"/>
                    <a:lumOff val="40000"/>
                  </a:schemeClr>
                </a:solidFill>
                <a:sym typeface="Roboto"/>
              </a:rPr>
              <a:t>Medium</a:t>
            </a:r>
          </a:p>
          <a:p>
            <a:pPr marL="482600" indent="-342900">
              <a:buFont typeface="+mj-lt"/>
              <a:buAutoNum type="arabicPeriod"/>
            </a:pPr>
            <a:r>
              <a:rPr lang="en-US" dirty="0" smtClean="0">
                <a:solidFill>
                  <a:schemeClr val="accent6">
                    <a:lumMod val="60000"/>
                    <a:lumOff val="40000"/>
                  </a:schemeClr>
                </a:solidFill>
                <a:sym typeface="Roboto"/>
              </a:rPr>
              <a:t>Google</a:t>
            </a:r>
            <a:endParaRPr lang="en-US" dirty="0">
              <a:solidFill>
                <a:schemeClr val="accent6">
                  <a:lumMod val="60000"/>
                  <a:lumOff val="40000"/>
                </a:schemeClr>
              </a:solidFill>
              <a:sym typeface="Roboto"/>
            </a:endParaRPr>
          </a:p>
        </p:txBody>
      </p:sp>
      <p:sp>
        <p:nvSpPr>
          <p:cNvPr id="9" name="Rectangle 8"/>
          <p:cNvSpPr/>
          <p:nvPr/>
        </p:nvSpPr>
        <p:spPr>
          <a:xfrm>
            <a:off x="260400" y="1168462"/>
            <a:ext cx="4572000" cy="2548839"/>
          </a:xfrm>
          <a:prstGeom prst="rect">
            <a:avLst/>
          </a:prstGeom>
        </p:spPr>
        <p:txBody>
          <a:bodyPr>
            <a:spAutoFit/>
          </a:bodyPr>
          <a:lstStyle/>
          <a:p>
            <a:pPr marL="139700" lvl="0">
              <a:lnSpc>
                <a:spcPct val="115000"/>
              </a:lnSpc>
              <a:buClr>
                <a:schemeClr val="dk2"/>
              </a:buClr>
              <a:buSzPts val="1400"/>
            </a:pPr>
            <a:r>
              <a:rPr lang="en-US" b="1" dirty="0">
                <a:solidFill>
                  <a:schemeClr val="bg1"/>
                </a:solidFill>
                <a:latin typeface="+mj-lt"/>
                <a:sym typeface="Roboto"/>
              </a:rPr>
              <a:t>There are 8 distinct campaigns including </a:t>
            </a:r>
          </a:p>
          <a:p>
            <a:pPr marL="482600" lvl="0" indent="-342900">
              <a:lnSpc>
                <a:spcPct val="115000"/>
              </a:lnSpc>
              <a:buClr>
                <a:schemeClr val="dk2"/>
              </a:buClr>
              <a:buSzPts val="1400"/>
              <a:buFont typeface="+mj-lt"/>
              <a:buAutoNum type="arabicPeriod"/>
            </a:pPr>
            <a:endParaRPr lang="en-US" dirty="0" smtClean="0">
              <a:solidFill>
                <a:schemeClr val="accent6">
                  <a:lumMod val="60000"/>
                  <a:lumOff val="40000"/>
                </a:schemeClr>
              </a:solidFill>
            </a:endParaRPr>
          </a:p>
          <a:p>
            <a:pPr marL="482600" lvl="0" indent="-342900">
              <a:lnSpc>
                <a:spcPct val="115000"/>
              </a:lnSpc>
              <a:buClr>
                <a:schemeClr val="dk2"/>
              </a:buClr>
              <a:buSzPts val="1400"/>
              <a:buFont typeface="+mj-lt"/>
              <a:buAutoNum type="arabicPeriod"/>
            </a:pPr>
            <a:r>
              <a:rPr lang="en-US" dirty="0" smtClean="0">
                <a:solidFill>
                  <a:schemeClr val="accent6">
                    <a:lumMod val="60000"/>
                    <a:lumOff val="40000"/>
                  </a:schemeClr>
                </a:solidFill>
              </a:rPr>
              <a:t>getting-to-know-cool-</a:t>
            </a:r>
            <a:r>
              <a:rPr lang="en-US" dirty="0" err="1" smtClean="0">
                <a:solidFill>
                  <a:schemeClr val="accent6">
                    <a:lumMod val="60000"/>
                    <a:lumOff val="40000"/>
                  </a:schemeClr>
                </a:solidFill>
              </a:rPr>
              <a:t>tshirts</a:t>
            </a:r>
            <a:endParaRPr lang="en-US" dirty="0">
              <a:solidFill>
                <a:schemeClr val="accent6">
                  <a:lumMod val="60000"/>
                  <a:lumOff val="40000"/>
                </a:schemeClr>
              </a:solidFill>
            </a:endParaRPr>
          </a:p>
          <a:p>
            <a:pPr marL="482600" lvl="0" indent="-342900">
              <a:lnSpc>
                <a:spcPct val="115000"/>
              </a:lnSpc>
              <a:buClr>
                <a:schemeClr val="dk2"/>
              </a:buClr>
              <a:buSzPts val="1400"/>
              <a:buFont typeface="+mj-lt"/>
              <a:buAutoNum type="arabicPeriod"/>
            </a:pPr>
            <a:r>
              <a:rPr lang="en-US" dirty="0">
                <a:solidFill>
                  <a:schemeClr val="accent6">
                    <a:lumMod val="60000"/>
                    <a:lumOff val="40000"/>
                  </a:schemeClr>
                </a:solidFill>
              </a:rPr>
              <a:t>weekly-newsletter</a:t>
            </a:r>
          </a:p>
          <a:p>
            <a:pPr marL="482600" lvl="0" indent="-342900">
              <a:lnSpc>
                <a:spcPct val="115000"/>
              </a:lnSpc>
              <a:buClr>
                <a:schemeClr val="dk2"/>
              </a:buClr>
              <a:buSzPts val="1400"/>
              <a:buFont typeface="+mj-lt"/>
              <a:buAutoNum type="arabicPeriod"/>
            </a:pPr>
            <a:r>
              <a:rPr lang="en-US" dirty="0">
                <a:solidFill>
                  <a:schemeClr val="accent6">
                    <a:lumMod val="60000"/>
                    <a:lumOff val="40000"/>
                  </a:schemeClr>
                </a:solidFill>
              </a:rPr>
              <a:t>ten-crazy-cool-</a:t>
            </a:r>
            <a:r>
              <a:rPr lang="en-US" dirty="0" err="1">
                <a:solidFill>
                  <a:schemeClr val="accent6">
                    <a:lumMod val="60000"/>
                    <a:lumOff val="40000"/>
                  </a:schemeClr>
                </a:solidFill>
              </a:rPr>
              <a:t>tshirts</a:t>
            </a:r>
            <a:r>
              <a:rPr lang="en-US" dirty="0">
                <a:solidFill>
                  <a:schemeClr val="accent6">
                    <a:lumMod val="60000"/>
                    <a:lumOff val="40000"/>
                  </a:schemeClr>
                </a:solidFill>
              </a:rPr>
              <a:t>-facts</a:t>
            </a:r>
          </a:p>
          <a:p>
            <a:pPr marL="482600" lvl="0" indent="-342900">
              <a:lnSpc>
                <a:spcPct val="115000"/>
              </a:lnSpc>
              <a:buClr>
                <a:schemeClr val="dk2"/>
              </a:buClr>
              <a:buSzPts val="1400"/>
              <a:buFont typeface="+mj-lt"/>
              <a:buAutoNum type="arabicPeriod"/>
            </a:pPr>
            <a:r>
              <a:rPr lang="en-US" dirty="0">
                <a:solidFill>
                  <a:schemeClr val="accent6">
                    <a:lumMod val="60000"/>
                    <a:lumOff val="40000"/>
                  </a:schemeClr>
                </a:solidFill>
              </a:rPr>
              <a:t>retargetting-campaign</a:t>
            </a:r>
          </a:p>
          <a:p>
            <a:pPr marL="482600" lvl="0" indent="-342900">
              <a:lnSpc>
                <a:spcPct val="115000"/>
              </a:lnSpc>
              <a:buClr>
                <a:schemeClr val="dk2"/>
              </a:buClr>
              <a:buSzPts val="1400"/>
              <a:buFont typeface="+mj-lt"/>
              <a:buAutoNum type="arabicPeriod"/>
            </a:pPr>
            <a:r>
              <a:rPr lang="en-US" dirty="0">
                <a:solidFill>
                  <a:schemeClr val="accent6">
                    <a:lumMod val="60000"/>
                    <a:lumOff val="40000"/>
                  </a:schemeClr>
                </a:solidFill>
              </a:rPr>
              <a:t>retargetting-ad</a:t>
            </a:r>
          </a:p>
          <a:p>
            <a:pPr marL="482600" lvl="0" indent="-342900">
              <a:lnSpc>
                <a:spcPct val="115000"/>
              </a:lnSpc>
              <a:buClr>
                <a:schemeClr val="dk2"/>
              </a:buClr>
              <a:buSzPts val="1400"/>
              <a:buFont typeface="+mj-lt"/>
              <a:buAutoNum type="arabicPeriod"/>
            </a:pPr>
            <a:r>
              <a:rPr lang="en-US" dirty="0">
                <a:solidFill>
                  <a:schemeClr val="accent6">
                    <a:lumMod val="60000"/>
                    <a:lumOff val="40000"/>
                  </a:schemeClr>
                </a:solidFill>
              </a:rPr>
              <a:t>interview-with-cool-</a:t>
            </a:r>
            <a:r>
              <a:rPr lang="en-US" dirty="0" err="1">
                <a:solidFill>
                  <a:schemeClr val="accent6">
                    <a:lumMod val="60000"/>
                    <a:lumOff val="40000"/>
                  </a:schemeClr>
                </a:solidFill>
              </a:rPr>
              <a:t>tshirts</a:t>
            </a:r>
            <a:r>
              <a:rPr lang="en-US" dirty="0">
                <a:solidFill>
                  <a:schemeClr val="accent6">
                    <a:lumMod val="60000"/>
                    <a:lumOff val="40000"/>
                  </a:schemeClr>
                </a:solidFill>
              </a:rPr>
              <a:t>-</a:t>
            </a:r>
            <a:r>
              <a:rPr lang="en-US" dirty="0" err="1">
                <a:solidFill>
                  <a:schemeClr val="accent6">
                    <a:lumMod val="60000"/>
                    <a:lumOff val="40000"/>
                  </a:schemeClr>
                </a:solidFill>
              </a:rPr>
              <a:t>founde</a:t>
            </a:r>
            <a:endParaRPr lang="en-US" dirty="0">
              <a:solidFill>
                <a:schemeClr val="accent6">
                  <a:lumMod val="60000"/>
                  <a:lumOff val="40000"/>
                </a:schemeClr>
              </a:solidFill>
            </a:endParaRPr>
          </a:p>
          <a:p>
            <a:pPr marL="482600" lvl="0" indent="-342900">
              <a:lnSpc>
                <a:spcPct val="115000"/>
              </a:lnSpc>
              <a:buClr>
                <a:schemeClr val="dk2"/>
              </a:buClr>
              <a:buSzPts val="1400"/>
              <a:buFont typeface="+mj-lt"/>
              <a:buAutoNum type="arabicPeriod"/>
            </a:pPr>
            <a:r>
              <a:rPr lang="en-US" dirty="0">
                <a:solidFill>
                  <a:schemeClr val="accent6">
                    <a:lumMod val="60000"/>
                    <a:lumOff val="40000"/>
                  </a:schemeClr>
                </a:solidFill>
              </a:rPr>
              <a:t>paid-search</a:t>
            </a:r>
          </a:p>
          <a:p>
            <a:pPr marL="482600" lvl="0" indent="-342900">
              <a:lnSpc>
                <a:spcPct val="115000"/>
              </a:lnSpc>
              <a:buClr>
                <a:schemeClr val="dk2"/>
              </a:buClr>
              <a:buSzPts val="1400"/>
              <a:buFont typeface="+mj-lt"/>
              <a:buAutoNum type="arabicPeriod"/>
            </a:pPr>
            <a:r>
              <a:rPr lang="en-US" dirty="0">
                <a:solidFill>
                  <a:schemeClr val="accent6">
                    <a:lumMod val="60000"/>
                    <a:lumOff val="40000"/>
                  </a:schemeClr>
                </a:solidFill>
              </a:rPr>
              <a:t>cool-</a:t>
            </a:r>
            <a:r>
              <a:rPr lang="en-US" dirty="0" err="1">
                <a:solidFill>
                  <a:schemeClr val="accent6">
                    <a:lumMod val="60000"/>
                    <a:lumOff val="40000"/>
                  </a:schemeClr>
                </a:solidFill>
              </a:rPr>
              <a:t>tshirts</a:t>
            </a:r>
            <a:r>
              <a:rPr lang="en-US" dirty="0">
                <a:solidFill>
                  <a:schemeClr val="accent6">
                    <a:lumMod val="60000"/>
                    <a:lumOff val="40000"/>
                  </a:schemeClr>
                </a:solidFill>
              </a:rPr>
              <a:t>-search</a:t>
            </a:r>
            <a:endParaRPr lang="en-US" b="1" dirty="0">
              <a:solidFill>
                <a:schemeClr val="accent6">
                  <a:lumMod val="60000"/>
                  <a:lumOff val="40000"/>
                </a:schemeClr>
              </a:solidFill>
              <a:sym typeface="Roboto"/>
            </a:endParaRPr>
          </a:p>
        </p:txBody>
      </p:sp>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9"/>
        <p:cNvGrpSpPr/>
        <p:nvPr/>
      </p:nvGrpSpPr>
      <p:grpSpPr>
        <a:xfrm>
          <a:off x="0" y="0"/>
          <a:ext cx="0" cy="0"/>
          <a:chOff x="0" y="0"/>
          <a:chExt cx="0" cy="0"/>
        </a:xfrm>
      </p:grpSpPr>
      <p:sp>
        <p:nvSpPr>
          <p:cNvPr id="330" name="Shape 330"/>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r>
              <a:rPr lang="en-US" sz="2800" dirty="0" smtClean="0">
                <a:solidFill>
                  <a:schemeClr val="bg1"/>
                </a:solidFill>
                <a:latin typeface="+mj-lt"/>
              </a:rPr>
              <a:t>Campaign </a:t>
            </a:r>
            <a:r>
              <a:rPr lang="en-US" sz="2800" dirty="0">
                <a:solidFill>
                  <a:schemeClr val="bg1"/>
                </a:solidFill>
                <a:latin typeface="+mj-lt"/>
              </a:rPr>
              <a:t>Vs. Source </a:t>
            </a:r>
            <a:r>
              <a:rPr lang="en-US" sz="2800" dirty="0" smtClean="0">
                <a:solidFill>
                  <a:schemeClr val="bg1"/>
                </a:solidFill>
                <a:latin typeface="+mj-lt"/>
              </a:rPr>
              <a:t>(Relationship)</a:t>
            </a:r>
            <a:endParaRPr lang="en-US" sz="2800" dirty="0">
              <a:solidFill>
                <a:srgbClr val="295269"/>
              </a:solidFill>
              <a:latin typeface="+mj-lt"/>
              <a:ea typeface="Roboto"/>
              <a:cs typeface="Roboto"/>
              <a:sym typeface="Roboto"/>
            </a:endParaRPr>
          </a:p>
          <a:p>
            <a:pPr marL="0" lvl="0" indent="0" rtl="0">
              <a:spcBef>
                <a:spcPts val="0"/>
              </a:spcBef>
              <a:spcAft>
                <a:spcPts val="0"/>
              </a:spcAft>
              <a:buNone/>
            </a:pPr>
            <a:r>
              <a:rPr lang="en" sz="2400" b="1" dirty="0" smtClean="0">
                <a:solidFill>
                  <a:srgbClr val="295269"/>
                </a:solidFill>
                <a:latin typeface="Roboto"/>
                <a:ea typeface="Roboto"/>
                <a:cs typeface="Roboto"/>
                <a:sym typeface="Roboto"/>
              </a:rPr>
              <a:t>type </a:t>
            </a:r>
            <a:r>
              <a:rPr lang="en" sz="2400" b="1" dirty="0">
                <a:solidFill>
                  <a:srgbClr val="295269"/>
                </a:solidFill>
                <a:latin typeface="Roboto"/>
                <a:ea typeface="Roboto"/>
                <a:cs typeface="Roboto"/>
                <a:sym typeface="Roboto"/>
              </a:rPr>
              <a:t>3</a:t>
            </a:r>
            <a:endParaRPr sz="2400" b="1" dirty="0">
              <a:solidFill>
                <a:srgbClr val="295269"/>
              </a:solidFill>
              <a:latin typeface="Roboto"/>
              <a:ea typeface="Roboto"/>
              <a:cs typeface="Roboto"/>
              <a:sym typeface="Roboto"/>
            </a:endParaRPr>
          </a:p>
        </p:txBody>
      </p:sp>
      <p:sp>
        <p:nvSpPr>
          <p:cNvPr id="331" name="Shape 331"/>
          <p:cNvSpPr txBox="1"/>
          <p:nvPr/>
        </p:nvSpPr>
        <p:spPr>
          <a:xfrm>
            <a:off x="4048002" y="1034295"/>
            <a:ext cx="4920900" cy="3847800"/>
          </a:xfrm>
          <a:prstGeom prst="rect">
            <a:avLst/>
          </a:prstGeom>
          <a:solidFill>
            <a:srgbClr val="D9D9D9"/>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RPr/>
            </a:defPPr>
            <a:lvl1pPr>
              <a:defRPr sz="900">
                <a:latin typeface="Courier New"/>
                <a:ea typeface="Courier New"/>
                <a:cs typeface="Courier New"/>
              </a:defRPr>
            </a:lvl1pPr>
          </a:lstStyle>
          <a:p>
            <a:r>
              <a:rPr lang="en-US" dirty="0" smtClean="0">
                <a:solidFill>
                  <a:schemeClr val="accent1"/>
                </a:solidFill>
                <a:sym typeface="Roboto"/>
              </a:rPr>
              <a:t>SELECT DINSTINCT </a:t>
            </a:r>
            <a:r>
              <a:rPr lang="en-US" dirty="0" smtClean="0">
                <a:sym typeface="Roboto"/>
              </a:rPr>
              <a:t>utm_Source</a:t>
            </a:r>
            <a:r>
              <a:rPr lang="en-US" dirty="0">
                <a:sym typeface="Roboto"/>
              </a:rPr>
              <a:t>, </a:t>
            </a:r>
            <a:endParaRPr lang="en-US" dirty="0" smtClean="0">
              <a:sym typeface="Roboto"/>
            </a:endParaRPr>
          </a:p>
          <a:p>
            <a:r>
              <a:rPr lang="en-US" dirty="0" smtClean="0">
                <a:sym typeface="Roboto"/>
              </a:rPr>
              <a:t>utm_campaign</a:t>
            </a:r>
            <a:endParaRPr lang="en-US" dirty="0">
              <a:sym typeface="Roboto"/>
            </a:endParaRPr>
          </a:p>
          <a:p>
            <a:r>
              <a:rPr lang="en-US" dirty="0" smtClean="0">
                <a:solidFill>
                  <a:schemeClr val="accent1"/>
                </a:solidFill>
                <a:sym typeface="Roboto"/>
              </a:rPr>
              <a:t>FROM</a:t>
            </a:r>
            <a:r>
              <a:rPr lang="en-US" dirty="0" smtClean="0">
                <a:sym typeface="Roboto"/>
              </a:rPr>
              <a:t> </a:t>
            </a:r>
            <a:r>
              <a:rPr lang="en-US" dirty="0">
                <a:sym typeface="Roboto"/>
              </a:rPr>
              <a:t>page_visits;</a:t>
            </a:r>
            <a:endParaRPr dirty="0">
              <a:sym typeface="Roboto"/>
            </a:endParaRPr>
          </a:p>
        </p:txBody>
      </p:sp>
      <p:pic>
        <p:nvPicPr>
          <p:cNvPr id="5" name="Picture 4"/>
          <p:cNvPicPr>
            <a:picLocks noChangeAspect="1"/>
          </p:cNvPicPr>
          <p:nvPr/>
        </p:nvPicPr>
        <p:blipFill>
          <a:blip r:embed="rId4"/>
          <a:stretch>
            <a:fillRect/>
          </a:stretch>
        </p:blipFill>
        <p:spPr>
          <a:xfrm>
            <a:off x="51881" y="1021387"/>
            <a:ext cx="3511600" cy="3853006"/>
          </a:xfrm>
          <a:prstGeom prst="rect">
            <a:avLst/>
          </a:prstGeom>
        </p:spPr>
      </p:pic>
    </p:spTree>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21"/>
        <p:cNvGrpSpPr/>
        <p:nvPr/>
      </p:nvGrpSpPr>
      <p:grpSpPr>
        <a:xfrm>
          <a:off x="0" y="0"/>
          <a:ext cx="0" cy="0"/>
          <a:chOff x="0" y="0"/>
          <a:chExt cx="0" cy="0"/>
        </a:xfrm>
      </p:grpSpPr>
      <p:sp>
        <p:nvSpPr>
          <p:cNvPr id="322" name="Shape 322"/>
          <p:cNvSpPr txBox="1"/>
          <p:nvPr/>
        </p:nvSpPr>
        <p:spPr>
          <a:xfrm>
            <a:off x="311700" y="292625"/>
            <a:ext cx="8520600" cy="837600"/>
          </a:xfrm>
          <a:prstGeom prst="rect">
            <a:avLst/>
          </a:prstGeom>
          <a:noFill/>
          <a:ln>
            <a:noFill/>
          </a:ln>
        </p:spPr>
        <p:txBody>
          <a:bodyPr spcFirstLastPara="1" wrap="square" lIns="91425" tIns="91425" rIns="91425" bIns="91425" anchor="b" anchorCtr="0">
            <a:noAutofit/>
          </a:bodyPr>
          <a:lstStyle/>
          <a:p>
            <a:pPr lvl="0"/>
            <a:r>
              <a:rPr lang="en" sz="2800" dirty="0">
                <a:solidFill>
                  <a:schemeClr val="lt1"/>
                </a:solidFill>
                <a:latin typeface="+mj-lt"/>
                <a:ea typeface="Roboto Black"/>
                <a:cs typeface="Roboto Black"/>
                <a:sym typeface="Roboto Black"/>
              </a:rPr>
              <a:t>Get Familiar With </a:t>
            </a:r>
            <a:r>
              <a:rPr lang="en" sz="2800" dirty="0" smtClean="0">
                <a:solidFill>
                  <a:schemeClr val="lt1"/>
                </a:solidFill>
                <a:latin typeface="+mj-lt"/>
                <a:ea typeface="Roboto Black"/>
                <a:cs typeface="Roboto Black"/>
                <a:sym typeface="Roboto Black"/>
              </a:rPr>
              <a:t>CoolTShirts (Cont.)</a:t>
            </a:r>
            <a:endParaRPr sz="2800" b="1" dirty="0">
              <a:solidFill>
                <a:srgbClr val="295269"/>
              </a:solidFill>
              <a:latin typeface="+mj-lt"/>
              <a:ea typeface="Roboto"/>
              <a:cs typeface="Roboto"/>
              <a:sym typeface="Roboto"/>
            </a:endParaRPr>
          </a:p>
        </p:txBody>
      </p:sp>
      <p:sp>
        <p:nvSpPr>
          <p:cNvPr id="323" name="Shape 323"/>
          <p:cNvSpPr txBox="1"/>
          <p:nvPr/>
        </p:nvSpPr>
        <p:spPr>
          <a:xfrm>
            <a:off x="5179100" y="1201325"/>
            <a:ext cx="3870900" cy="3746400"/>
          </a:xfrm>
          <a:prstGeom prst="rect">
            <a:avLst/>
          </a:prstGeom>
          <a:solidFill>
            <a:srgbClr val="D9D9D9"/>
          </a:solid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a:defRPr sz="900">
                <a:latin typeface="Courier New"/>
                <a:ea typeface="Courier New"/>
                <a:cs typeface="Courier New"/>
              </a:defRPr>
            </a:lvl1pPr>
          </a:lstStyle>
          <a:p>
            <a:r>
              <a:rPr lang="en-US" dirty="0" smtClean="0">
                <a:solidFill>
                  <a:schemeClr val="accent1"/>
                </a:solidFill>
                <a:sym typeface="Courier New"/>
              </a:rPr>
              <a:t>SELECT</a:t>
            </a:r>
            <a:r>
              <a:rPr lang="en-US" dirty="0" smtClean="0">
                <a:sym typeface="Courier New"/>
              </a:rPr>
              <a:t> </a:t>
            </a:r>
            <a:r>
              <a:rPr lang="en-US" dirty="0" smtClean="0">
                <a:solidFill>
                  <a:schemeClr val="accent1"/>
                </a:solidFill>
                <a:sym typeface="Courier New"/>
              </a:rPr>
              <a:t>DISTINCT</a:t>
            </a:r>
            <a:r>
              <a:rPr lang="en-US" dirty="0" smtClean="0">
                <a:sym typeface="Courier New"/>
              </a:rPr>
              <a:t> </a:t>
            </a:r>
            <a:r>
              <a:rPr lang="en-US" dirty="0">
                <a:sym typeface="Courier New"/>
              </a:rPr>
              <a:t>page_name</a:t>
            </a:r>
          </a:p>
          <a:p>
            <a:r>
              <a:rPr lang="en-US" dirty="0" smtClean="0">
                <a:solidFill>
                  <a:schemeClr val="accent1"/>
                </a:solidFill>
                <a:sym typeface="Courier New"/>
              </a:rPr>
              <a:t>FROM </a:t>
            </a:r>
            <a:r>
              <a:rPr lang="en-US" dirty="0">
                <a:sym typeface="Courier New"/>
              </a:rPr>
              <a:t>page_visits;</a:t>
            </a:r>
            <a:endParaRPr dirty="0">
              <a:sym typeface="Courier New"/>
            </a:endParaRPr>
          </a:p>
        </p:txBody>
      </p:sp>
      <p:sp>
        <p:nvSpPr>
          <p:cNvPr id="324" name="Shape 324"/>
          <p:cNvSpPr txBox="1"/>
          <p:nvPr/>
        </p:nvSpPr>
        <p:spPr>
          <a:xfrm>
            <a:off x="185663" y="1208717"/>
            <a:ext cx="4920900" cy="1736800"/>
          </a:xfrm>
          <a:prstGeom prst="rect">
            <a:avLst/>
          </a:prstGeom>
          <a:noFill/>
          <a:ln w="9525" cap="flat" cmpd="sng">
            <a:noFill/>
            <a:prstDash val="solid"/>
            <a:round/>
            <a:headEnd type="none" w="sm" len="sm"/>
            <a:tailEnd type="none" w="sm" len="sm"/>
          </a:ln>
        </p:spPr>
        <p:txBody>
          <a:bodyPr spcFirstLastPara="1" wrap="square" lIns="91425" tIns="91425" rIns="91425" bIns="91425" anchor="t" anchorCtr="0">
            <a:noAutofit/>
          </a:bodyPr>
          <a:lstStyle/>
          <a:p>
            <a:pPr lvl="0">
              <a:lnSpc>
                <a:spcPct val="115000"/>
              </a:lnSpc>
              <a:buClr>
                <a:schemeClr val="dk1"/>
              </a:buClr>
              <a:buSzPts val="1100"/>
            </a:pPr>
            <a:r>
              <a:rPr lang="en-US" sz="1200" dirty="0" smtClean="0">
                <a:solidFill>
                  <a:schemeClr val="accent6">
                    <a:lumMod val="60000"/>
                    <a:lumOff val="40000"/>
                  </a:schemeClr>
                </a:solidFill>
                <a:latin typeface="+mn-lt"/>
                <a:ea typeface="Roboto"/>
                <a:cs typeface="Roboto"/>
                <a:sym typeface="Roboto"/>
              </a:rPr>
              <a:t>CoolTShirts</a:t>
            </a:r>
            <a:r>
              <a:rPr lang="en-US" sz="1200" dirty="0">
                <a:solidFill>
                  <a:schemeClr val="accent6">
                    <a:lumMod val="60000"/>
                    <a:lumOff val="40000"/>
                  </a:schemeClr>
                </a:solidFill>
                <a:latin typeface="+mn-lt"/>
                <a:ea typeface="Roboto"/>
                <a:cs typeface="Roboto"/>
                <a:sym typeface="Roboto"/>
              </a:rPr>
              <a:t> </a:t>
            </a:r>
            <a:r>
              <a:rPr lang="en-US" sz="1200" dirty="0" smtClean="0">
                <a:solidFill>
                  <a:schemeClr val="accent6">
                    <a:lumMod val="60000"/>
                    <a:lumOff val="40000"/>
                  </a:schemeClr>
                </a:solidFill>
                <a:latin typeface="+mn-lt"/>
                <a:ea typeface="Roboto"/>
                <a:cs typeface="Roboto"/>
                <a:sym typeface="Roboto"/>
              </a:rPr>
              <a:t>website has following </a:t>
            </a:r>
            <a:r>
              <a:rPr lang="en-US" sz="1200" dirty="0">
                <a:solidFill>
                  <a:schemeClr val="accent6">
                    <a:lumMod val="60000"/>
                    <a:lumOff val="40000"/>
                  </a:schemeClr>
                </a:solidFill>
                <a:latin typeface="+mn-lt"/>
                <a:ea typeface="Roboto"/>
                <a:cs typeface="Roboto"/>
                <a:sym typeface="Roboto"/>
              </a:rPr>
              <a:t>four </a:t>
            </a:r>
            <a:r>
              <a:rPr lang="en-US" sz="1200" dirty="0" smtClean="0">
                <a:solidFill>
                  <a:schemeClr val="accent6">
                    <a:lumMod val="60000"/>
                    <a:lumOff val="40000"/>
                  </a:schemeClr>
                </a:solidFill>
                <a:latin typeface="+mn-lt"/>
                <a:ea typeface="Roboto"/>
                <a:cs typeface="Roboto"/>
                <a:sym typeface="Roboto"/>
              </a:rPr>
              <a:t>pages</a:t>
            </a:r>
            <a:endParaRPr sz="1200" dirty="0">
              <a:solidFill>
                <a:schemeClr val="accent6">
                  <a:lumMod val="60000"/>
                  <a:lumOff val="40000"/>
                </a:schemeClr>
              </a:solidFill>
              <a:latin typeface="+mn-lt"/>
              <a:ea typeface="Roboto"/>
              <a:cs typeface="Roboto"/>
              <a:sym typeface="Roboto"/>
            </a:endParaRPr>
          </a:p>
        </p:txBody>
      </p:sp>
      <p:graphicFrame>
        <p:nvGraphicFramePr>
          <p:cNvPr id="2" name="Table 1"/>
          <p:cNvGraphicFramePr>
            <a:graphicFrameLocks noGrp="1"/>
          </p:cNvGraphicFramePr>
          <p:nvPr>
            <p:extLst>
              <p:ext uri="{D42A27DB-BD31-4B8C-83A1-F6EECF244321}">
                <p14:modId xmlns:p14="http://schemas.microsoft.com/office/powerpoint/2010/main" val="687288094"/>
              </p:ext>
            </p:extLst>
          </p:nvPr>
        </p:nvGraphicFramePr>
        <p:xfrm>
          <a:off x="221932" y="1675273"/>
          <a:ext cx="4920900" cy="1270244"/>
        </p:xfrm>
        <a:graphic>
          <a:graphicData uri="http://schemas.openxmlformats.org/drawingml/2006/table">
            <a:tbl>
              <a:tblPr/>
              <a:tblGrid>
                <a:gridCol w="4920900"/>
              </a:tblGrid>
              <a:tr h="317561">
                <a:tc>
                  <a:txBody>
                    <a:bodyPr/>
                    <a:lstStyle/>
                    <a:p>
                      <a:pPr algn="ctr"/>
                      <a:r>
                        <a:rPr lang="en-GB" dirty="0">
                          <a:solidFill>
                            <a:srgbClr val="525252"/>
                          </a:solidFill>
                          <a:effectLst/>
                        </a:rPr>
                        <a:t>1 - landing_page</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317561">
                <a:tc>
                  <a:txBody>
                    <a:bodyPr/>
                    <a:lstStyle/>
                    <a:p>
                      <a:pPr algn="ctr"/>
                      <a:r>
                        <a:rPr lang="en-GB" dirty="0">
                          <a:solidFill>
                            <a:srgbClr val="525252"/>
                          </a:solidFill>
                          <a:effectLst/>
                        </a:rPr>
                        <a:t>2 - shopping_cart</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317561">
                <a:tc>
                  <a:txBody>
                    <a:bodyPr/>
                    <a:lstStyle/>
                    <a:p>
                      <a:pPr algn="ctr"/>
                      <a:r>
                        <a:rPr lang="en-GB" dirty="0">
                          <a:solidFill>
                            <a:srgbClr val="525252"/>
                          </a:solidFill>
                          <a:effectLst/>
                        </a:rPr>
                        <a:t>3 - checkout</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r h="317561">
                <a:tc>
                  <a:txBody>
                    <a:bodyPr/>
                    <a:lstStyle/>
                    <a:p>
                      <a:pPr algn="ctr"/>
                      <a:r>
                        <a:rPr lang="en-GB" dirty="0">
                          <a:solidFill>
                            <a:srgbClr val="525252"/>
                          </a:solidFill>
                          <a:effectLst/>
                        </a:rPr>
                        <a:t>4 - purchase</a:t>
                      </a:r>
                    </a:p>
                  </a:txBody>
                  <a:tcPr anchor="ctr">
                    <a:lnL w="9525" cap="flat" cmpd="sng" algn="ctr">
                      <a:solidFill>
                        <a:srgbClr val="FFFFFF"/>
                      </a:solidFill>
                      <a:prstDash val="solid"/>
                      <a:round/>
                      <a:headEnd type="none" w="med" len="med"/>
                      <a:tailEnd type="none" w="med" len="med"/>
                    </a:lnL>
                    <a:lnR w="9525" cap="flat" cmpd="sng" algn="ctr">
                      <a:solidFill>
                        <a:srgbClr val="FFFFFF"/>
                      </a:solidFill>
                      <a:prstDash val="solid"/>
                      <a:round/>
                      <a:headEnd type="none" w="med" len="med"/>
                      <a:tailEnd type="none" w="med" len="med"/>
                    </a:lnR>
                    <a:lnT w="9525" cap="flat" cmpd="sng" algn="ctr">
                      <a:solidFill>
                        <a:srgbClr val="FFFFFF"/>
                      </a:solidFill>
                      <a:prstDash val="solid"/>
                      <a:round/>
                      <a:headEnd type="none" w="med" len="med"/>
                      <a:tailEnd type="none" w="med" len="med"/>
                    </a:lnT>
                    <a:lnB w="9525" cap="flat" cmpd="sng" algn="ctr">
                      <a:solidFill>
                        <a:srgbClr val="FFFFFF"/>
                      </a:solidFill>
                      <a:prstDash val="solid"/>
                      <a:round/>
                      <a:headEnd type="none" w="med" len="med"/>
                      <a:tailEnd type="none" w="med" len="med"/>
                    </a:lnB>
                    <a:solidFill>
                      <a:srgbClr val="EBEBEB"/>
                    </a:solidFill>
                  </a:tcPr>
                </a:tc>
              </a:tr>
            </a:tbl>
          </a:graphicData>
        </a:graphic>
      </p:graphicFrame>
    </p:spTree>
    <p:extLst>
      <p:ext uri="{BB962C8B-B14F-4D97-AF65-F5344CB8AC3E}">
        <p14:creationId xmlns:p14="http://schemas.microsoft.com/office/powerpoint/2010/main" val="123295945"/>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295269"/>
        </a:solidFill>
        <a:effectLst/>
      </p:bgPr>
    </p:bg>
    <p:spTree>
      <p:nvGrpSpPr>
        <p:cNvPr id="1" name="Shape 309"/>
        <p:cNvGrpSpPr/>
        <p:nvPr/>
      </p:nvGrpSpPr>
      <p:grpSpPr>
        <a:xfrm>
          <a:off x="0" y="0"/>
          <a:ext cx="0" cy="0"/>
          <a:chOff x="0" y="0"/>
          <a:chExt cx="0" cy="0"/>
        </a:xfrm>
      </p:grpSpPr>
      <p:sp>
        <p:nvSpPr>
          <p:cNvPr id="310" name="Shape 310"/>
          <p:cNvSpPr txBox="1"/>
          <p:nvPr/>
        </p:nvSpPr>
        <p:spPr>
          <a:xfrm>
            <a:off x="753000" y="1543050"/>
            <a:ext cx="7638000" cy="2057400"/>
          </a:xfrm>
          <a:prstGeom prst="rect">
            <a:avLst/>
          </a:prstGeom>
          <a:noFill/>
          <a:ln>
            <a:noFill/>
          </a:ln>
        </p:spPr>
        <p:txBody>
          <a:bodyPr spcFirstLastPara="1" wrap="square" lIns="91425" tIns="91425" rIns="91425" bIns="91425" anchor="ctr" anchorCtr="0">
            <a:noAutofit/>
          </a:bodyPr>
          <a:lstStyle/>
          <a:p>
            <a:pPr lvl="0" algn="ctr"/>
            <a:r>
              <a:rPr lang="en" sz="4000" dirty="0" smtClean="0">
                <a:solidFill>
                  <a:schemeClr val="lt1"/>
                </a:solidFill>
                <a:latin typeface="Roboto Black"/>
                <a:ea typeface="Roboto Black"/>
                <a:cs typeface="Roboto Black"/>
                <a:sym typeface="Roboto Black"/>
              </a:rPr>
              <a:t> </a:t>
            </a:r>
            <a:r>
              <a:rPr lang="en-US" sz="3600" b="1" dirty="0">
                <a:solidFill>
                  <a:schemeClr val="bg1"/>
                </a:solidFill>
                <a:latin typeface="+mj-lt"/>
              </a:rPr>
              <a:t>2. What is the user journey?</a:t>
            </a:r>
            <a:endParaRPr sz="3600" b="1" dirty="0">
              <a:solidFill>
                <a:schemeClr val="bg1"/>
              </a:solidFill>
              <a:latin typeface="+mj-lt"/>
            </a:endParaRPr>
          </a:p>
        </p:txBody>
      </p:sp>
    </p:spTree>
    <p:extLst>
      <p:ext uri="{BB962C8B-B14F-4D97-AF65-F5344CB8AC3E}">
        <p14:creationId xmlns:p14="http://schemas.microsoft.com/office/powerpoint/2010/main" val="976845301"/>
      </p:ext>
    </p:extLst>
  </p:cSld>
  <p:clrMapOvr>
    <a:overrideClrMapping bg1="lt1" tx1="dk1" bg2="dk2" tx2="lt2" accent1="accent1" accent2="accent2" accent3="accent3" accent4="accent4" accent5="accent5" accent6="accent6" hlink="hlink" folHlink="folHlink"/>
  </p:clrMapOvr>
  <p:timing>
    <p:tnLst>
      <p:par>
        <p:cTn id="1" dur="indefinite" restart="never" nodeType="tmRoot"/>
      </p:par>
    </p:tn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10.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11.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12.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13.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14.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15.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2.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3.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4.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5.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6.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7.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8.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ppt/theme/themeOverride9.xml><?xml version="1.0" encoding="utf-8"?>
<a:themeOverride xmlns:a="http://schemas.openxmlformats.org/drawingml/2006/main">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themeOverride>
</file>

<file path=docProps/app.xml><?xml version="1.0" encoding="utf-8"?>
<Properties xmlns="http://schemas.openxmlformats.org/officeDocument/2006/extended-properties" xmlns:vt="http://schemas.openxmlformats.org/officeDocument/2006/docPropsVTypes">
  <TotalTime>933</TotalTime>
  <Words>1004</Words>
  <Application>Microsoft Office PowerPoint</Application>
  <PresentationFormat>On-screen Show (16:9)</PresentationFormat>
  <Paragraphs>312</Paragraphs>
  <Slides>16</Slides>
  <Notes>15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16</vt:i4>
      </vt:variant>
    </vt:vector>
  </HeadingPairs>
  <TitlesOfParts>
    <vt:vector size="25" baseType="lpstr">
      <vt:lpstr>Arial</vt:lpstr>
      <vt:lpstr>Roboto</vt:lpstr>
      <vt:lpstr>Courier New</vt:lpstr>
      <vt:lpstr>Rock Sans</vt:lpstr>
      <vt:lpstr>Dosis</vt:lpstr>
      <vt:lpstr>Roboto Thin</vt:lpstr>
      <vt:lpstr>Roboto Black</vt:lpstr>
      <vt:lpstr>Simple Light</vt:lpstr>
      <vt:lpstr>Simple Light</vt:lpstr>
      <vt:lpstr>PowerPoint Presentation</vt:lpstr>
      <vt:lpstr>Table of Contents</vt:lpstr>
      <vt:lpstr>PowerPoint Presentation</vt:lpstr>
      <vt:lpstr>PowerPoint Presentation</vt:lpstr>
      <vt:lpstr>Campaign vs. Source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Optimize the campaign budget</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SQL Capstone Templates</dc:title>
  <dc:creator>Geragosian, Masis (206435275)</dc:creator>
  <cp:lastModifiedBy>Geragosian, Masis (206435275)</cp:lastModifiedBy>
  <cp:revision>69</cp:revision>
  <dcterms:modified xsi:type="dcterms:W3CDTF">2019-03-05T21:45:54Z</dcterms:modified>
</cp:coreProperties>
</file>